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189" y="1938271"/>
            <a:ext cx="6297768" cy="47233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8455" y="173866"/>
            <a:ext cx="8001000" cy="1764405"/>
          </a:xfrm>
        </p:spPr>
        <p:txBody>
          <a:bodyPr>
            <a:normAutofit/>
          </a:bodyPr>
          <a:lstStyle/>
          <a:p>
            <a:r>
              <a:rPr lang="es-UY" sz="9600" b="1" dirty="0" smtClean="0"/>
              <a:t>MOLUSCOS</a:t>
            </a:r>
            <a:endParaRPr lang="es-UY" sz="9600" b="1" dirty="0"/>
          </a:p>
        </p:txBody>
      </p:sp>
    </p:spTree>
    <p:extLst>
      <p:ext uri="{BB962C8B-B14F-4D97-AF65-F5344CB8AC3E}">
        <p14:creationId xmlns:p14="http://schemas.microsoft.com/office/powerpoint/2010/main" val="28507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172" y="231821"/>
            <a:ext cx="4272834" cy="27718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5119" y="5615188"/>
            <a:ext cx="8534400" cy="817092"/>
          </a:xfrm>
        </p:spPr>
        <p:txBody>
          <a:bodyPr>
            <a:noAutofit/>
          </a:bodyPr>
          <a:lstStyle/>
          <a:p>
            <a:pPr algn="ctr"/>
            <a:r>
              <a:rPr lang="es-UY" sz="4800" b="1" dirty="0" smtClean="0"/>
              <a:t>REPRODUCCIÓN</a:t>
            </a:r>
            <a:endParaRPr lang="es-UY" sz="4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231820"/>
            <a:ext cx="9399946" cy="5164428"/>
          </a:xfrm>
        </p:spPr>
        <p:txBody>
          <a:bodyPr>
            <a:normAutofit/>
          </a:bodyPr>
          <a:lstStyle/>
          <a:p>
            <a:r>
              <a:rPr lang="es-UY" sz="3200" dirty="0" smtClean="0">
                <a:solidFill>
                  <a:schemeClr val="tx1">
                    <a:lumMod val="85000"/>
                  </a:schemeClr>
                </a:solidFill>
              </a:rPr>
              <a:t>Exclusivamente sexual</a:t>
            </a:r>
          </a:p>
          <a:p>
            <a:r>
              <a:rPr lang="es-UY" sz="3200" dirty="0" smtClean="0">
                <a:solidFill>
                  <a:schemeClr val="tx1">
                    <a:lumMod val="85000"/>
                  </a:schemeClr>
                </a:solidFill>
              </a:rPr>
              <a:t>Unisexuados (dioicos) </a:t>
            </a:r>
          </a:p>
          <a:p>
            <a:r>
              <a:rPr lang="es-UY" sz="3200" dirty="0" smtClean="0">
                <a:solidFill>
                  <a:schemeClr val="tx1">
                    <a:lumMod val="85000"/>
                  </a:schemeClr>
                </a:solidFill>
              </a:rPr>
              <a:t>Hermafroditas (</a:t>
            </a:r>
            <a:r>
              <a:rPr lang="es-UY" sz="3200" dirty="0">
                <a:solidFill>
                  <a:schemeClr val="tx1">
                    <a:lumMod val="85000"/>
                  </a:schemeClr>
                </a:solidFill>
              </a:rPr>
              <a:t>simultáneos o consecutivos) </a:t>
            </a:r>
            <a:endParaRPr lang="es-UY" sz="3200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s-UY" sz="3200" dirty="0">
                <a:solidFill>
                  <a:schemeClr val="tx1">
                    <a:lumMod val="85000"/>
                  </a:schemeClr>
                </a:solidFill>
              </a:rPr>
              <a:t>C</a:t>
            </a:r>
            <a:r>
              <a:rPr lang="es-UY" sz="3200" dirty="0" smtClean="0">
                <a:solidFill>
                  <a:schemeClr val="tx1">
                    <a:lumMod val="85000"/>
                  </a:schemeClr>
                </a:solidFill>
              </a:rPr>
              <a:t>on </a:t>
            </a:r>
            <a:r>
              <a:rPr lang="es-UY" sz="3200" dirty="0">
                <a:solidFill>
                  <a:schemeClr val="tx1">
                    <a:lumMod val="85000"/>
                  </a:schemeClr>
                </a:solidFill>
              </a:rPr>
              <a:t>capacidad de autofecundación o sin ella. </a:t>
            </a:r>
            <a:endParaRPr lang="es-UY" sz="3200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s-UY" sz="3200" dirty="0" smtClean="0">
                <a:solidFill>
                  <a:schemeClr val="tx1">
                    <a:lumMod val="85000"/>
                  </a:schemeClr>
                </a:solidFill>
              </a:rPr>
              <a:t>La </a:t>
            </a:r>
            <a:r>
              <a:rPr lang="es-UY" sz="3200" dirty="0">
                <a:solidFill>
                  <a:schemeClr val="tx1">
                    <a:lumMod val="85000"/>
                  </a:schemeClr>
                </a:solidFill>
              </a:rPr>
              <a:t>fertilización puede ser externa o </a:t>
            </a:r>
            <a:r>
              <a:rPr lang="es-UY" sz="3200" dirty="0" smtClean="0">
                <a:solidFill>
                  <a:schemeClr val="tx1">
                    <a:lumMod val="85000"/>
                  </a:schemeClr>
                </a:solidFill>
              </a:rPr>
              <a:t>interna </a:t>
            </a:r>
          </a:p>
          <a:p>
            <a:r>
              <a:rPr lang="es-UY" sz="3200" dirty="0" smtClean="0">
                <a:solidFill>
                  <a:schemeClr val="tx1">
                    <a:lumMod val="85000"/>
                  </a:schemeClr>
                </a:solidFill>
              </a:rPr>
              <a:t>Con </a:t>
            </a:r>
            <a:r>
              <a:rPr lang="es-UY" sz="3200" dirty="0">
                <a:solidFill>
                  <a:schemeClr val="tx1">
                    <a:lumMod val="85000"/>
                  </a:schemeClr>
                </a:solidFill>
              </a:rPr>
              <a:t>frecuencia mediante </a:t>
            </a:r>
            <a:r>
              <a:rPr lang="es-UY" sz="3200" dirty="0" err="1">
                <a:solidFill>
                  <a:schemeClr val="tx1">
                    <a:lumMod val="85000"/>
                  </a:schemeClr>
                </a:solidFill>
              </a:rPr>
              <a:t>espermatóforos</a:t>
            </a:r>
            <a:r>
              <a:rPr lang="es-UY" sz="3200" dirty="0">
                <a:solidFill>
                  <a:schemeClr val="tx1">
                    <a:lumMod val="85000"/>
                  </a:schemeClr>
                </a:solidFill>
              </a:rPr>
              <a:t> (sacos llenos de espermatozoides)</a:t>
            </a:r>
          </a:p>
        </p:txBody>
      </p:sp>
    </p:spTree>
    <p:extLst>
      <p:ext uri="{BB962C8B-B14F-4D97-AF65-F5344CB8AC3E}">
        <p14:creationId xmlns:p14="http://schemas.microsoft.com/office/powerpoint/2010/main" val="6462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178" y="103031"/>
            <a:ext cx="3605172" cy="33278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02" y="3140376"/>
            <a:ext cx="3810000" cy="3524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865" y="3842898"/>
            <a:ext cx="4007309" cy="24097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5719" y="195331"/>
            <a:ext cx="3905250" cy="3143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4765" y="2947002"/>
            <a:ext cx="2741888" cy="371762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3017" y="1016210"/>
            <a:ext cx="30956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5814811" y="-783465"/>
            <a:ext cx="8534400" cy="4219978"/>
          </a:xfrm>
        </p:spPr>
        <p:txBody>
          <a:bodyPr vert="vert270">
            <a:normAutofit/>
          </a:bodyPr>
          <a:lstStyle/>
          <a:p>
            <a:pPr algn="ctr"/>
            <a:r>
              <a:rPr lang="es-UY" b="1" dirty="0" smtClean="0"/>
              <a:t>CARACTERÍSTICAS DIAGNÓSTICAS</a:t>
            </a:r>
            <a:endParaRPr lang="es-UY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5003" y="283335"/>
            <a:ext cx="9659155" cy="6426557"/>
          </a:xfrm>
        </p:spPr>
        <p:txBody>
          <a:bodyPr>
            <a:normAutofit fontScale="85000" lnSpcReduction="20000"/>
          </a:bodyPr>
          <a:lstStyle/>
          <a:p>
            <a:endParaRPr lang="es-UY" sz="3000" dirty="0" smtClean="0"/>
          </a:p>
          <a:p>
            <a:r>
              <a:rPr lang="es-UY" sz="3000" dirty="0" smtClean="0">
                <a:solidFill>
                  <a:schemeClr val="tx1">
                    <a:lumMod val="85000"/>
                  </a:schemeClr>
                </a:solidFill>
              </a:rPr>
              <a:t>Simetría bilateral</a:t>
            </a:r>
          </a:p>
          <a:p>
            <a:r>
              <a:rPr lang="es-UY" sz="3000" dirty="0" smtClean="0">
                <a:solidFill>
                  <a:schemeClr val="tx1">
                    <a:lumMod val="85000"/>
                  </a:schemeClr>
                </a:solidFill>
              </a:rPr>
              <a:t>Marinos, dulceacuícolas y terrestres</a:t>
            </a:r>
          </a:p>
          <a:p>
            <a:r>
              <a:rPr lang="es-UY" sz="3000" dirty="0" smtClean="0">
                <a:solidFill>
                  <a:schemeClr val="tx1">
                    <a:lumMod val="85000"/>
                  </a:schemeClr>
                </a:solidFill>
              </a:rPr>
              <a:t>100 000 SPP</a:t>
            </a:r>
          </a:p>
          <a:p>
            <a:r>
              <a:rPr lang="es-UY" sz="3000" dirty="0" smtClean="0">
                <a:solidFill>
                  <a:schemeClr val="tx1">
                    <a:lumMod val="85000"/>
                  </a:schemeClr>
                </a:solidFill>
              </a:rPr>
              <a:t>Con órganos</a:t>
            </a:r>
          </a:p>
          <a:p>
            <a:r>
              <a:rPr lang="es-UY" sz="3000" dirty="0" smtClean="0">
                <a:solidFill>
                  <a:schemeClr val="tx1">
                    <a:lumMod val="85000"/>
                  </a:schemeClr>
                </a:solidFill>
              </a:rPr>
              <a:t>Envoltura externa calcárea dura llamada concha</a:t>
            </a:r>
          </a:p>
          <a:p>
            <a:r>
              <a:rPr lang="es-UY" sz="3000" dirty="0" smtClean="0">
                <a:solidFill>
                  <a:schemeClr val="tx1">
                    <a:lumMod val="85000"/>
                  </a:schemeClr>
                </a:solidFill>
              </a:rPr>
              <a:t>Manto: epidermis que secreta la concha</a:t>
            </a:r>
          </a:p>
          <a:p>
            <a:r>
              <a:rPr lang="es-UY" sz="3000" dirty="0" smtClean="0">
                <a:solidFill>
                  <a:schemeClr val="tx1">
                    <a:lumMod val="85000"/>
                  </a:schemeClr>
                </a:solidFill>
              </a:rPr>
              <a:t>Cavidad del manto </a:t>
            </a:r>
            <a:r>
              <a:rPr lang="es-UY" sz="3000" dirty="0">
                <a:solidFill>
                  <a:schemeClr val="tx1">
                    <a:lumMod val="85000"/>
                  </a:schemeClr>
                </a:solidFill>
              </a:rPr>
              <a:t>o </a:t>
            </a:r>
            <a:r>
              <a:rPr lang="es-UY" sz="3000" dirty="0" smtClean="0">
                <a:solidFill>
                  <a:schemeClr val="tx1">
                    <a:lumMod val="85000"/>
                  </a:schemeClr>
                </a:solidFill>
              </a:rPr>
              <a:t>paleal</a:t>
            </a:r>
          </a:p>
          <a:p>
            <a:r>
              <a:rPr lang="es-UY" sz="3000" dirty="0" smtClean="0">
                <a:solidFill>
                  <a:schemeClr val="tx1">
                    <a:lumMod val="85000"/>
                  </a:schemeClr>
                </a:solidFill>
              </a:rPr>
              <a:t>Cuerpo blando donde se encuentran las </a:t>
            </a:r>
            <a:r>
              <a:rPr lang="es-UY" sz="3000" dirty="0" err="1" smtClean="0">
                <a:solidFill>
                  <a:schemeClr val="tx1">
                    <a:lumMod val="85000"/>
                  </a:schemeClr>
                </a:solidFill>
              </a:rPr>
              <a:t>visceras</a:t>
            </a:r>
            <a:endParaRPr lang="es-UY" sz="30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s-UY" sz="3000" dirty="0" err="1" smtClean="0">
                <a:solidFill>
                  <a:schemeClr val="tx1">
                    <a:lumMod val="85000"/>
                  </a:schemeClr>
                </a:solidFill>
              </a:rPr>
              <a:t>Cefalización</a:t>
            </a:r>
            <a:r>
              <a:rPr lang="es-UY" sz="3000" dirty="0" smtClean="0">
                <a:solidFill>
                  <a:schemeClr val="tx1">
                    <a:lumMod val="85000"/>
                  </a:schemeClr>
                </a:solidFill>
              </a:rPr>
              <a:t> (cabeza diferenciada)</a:t>
            </a:r>
          </a:p>
          <a:p>
            <a:r>
              <a:rPr lang="es-UY" sz="3000" dirty="0" smtClean="0">
                <a:solidFill>
                  <a:schemeClr val="tx1">
                    <a:lumMod val="85000"/>
                  </a:schemeClr>
                </a:solidFill>
              </a:rPr>
              <a:t>Digestivo completo</a:t>
            </a:r>
          </a:p>
          <a:p>
            <a:r>
              <a:rPr lang="es-UY" sz="3000" dirty="0" smtClean="0">
                <a:solidFill>
                  <a:schemeClr val="tx1">
                    <a:lumMod val="85000"/>
                  </a:schemeClr>
                </a:solidFill>
              </a:rPr>
              <a:t>Rádula: cinta con dientes quitinosos</a:t>
            </a:r>
          </a:p>
          <a:p>
            <a:r>
              <a:rPr lang="es-UY" sz="3000" dirty="0" smtClean="0">
                <a:solidFill>
                  <a:schemeClr val="tx1">
                    <a:lumMod val="85000"/>
                  </a:schemeClr>
                </a:solidFill>
              </a:rPr>
              <a:t>Pie muscular</a:t>
            </a:r>
          </a:p>
          <a:p>
            <a:endParaRPr lang="es-UY" dirty="0" smtClean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318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61967" y="5525037"/>
            <a:ext cx="8534400" cy="984517"/>
          </a:xfrm>
        </p:spPr>
        <p:txBody>
          <a:bodyPr/>
          <a:lstStyle/>
          <a:p>
            <a:pPr algn="ctr"/>
            <a:r>
              <a:rPr lang="es-UY" b="1" dirty="0" smtClean="0"/>
              <a:t>ESTRUCTURA CORPORAL</a:t>
            </a:r>
            <a:endParaRPr lang="es-UY" b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456" y="347948"/>
            <a:ext cx="7669554" cy="481648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030162" y="261690"/>
            <a:ext cx="401158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Y" sz="2000" dirty="0" smtClean="0"/>
              <a:t>DIGESTIVO COMPLETO. </a:t>
            </a:r>
          </a:p>
          <a:p>
            <a:pPr algn="just"/>
            <a:endParaRPr lang="es-UY" sz="2000" dirty="0" smtClean="0"/>
          </a:p>
          <a:p>
            <a:pPr algn="just"/>
            <a:r>
              <a:rPr lang="es-UY" sz="2000" dirty="0" smtClean="0"/>
              <a:t>RESPIRATORIO (BRANQUIAS O PULMONES)</a:t>
            </a:r>
          </a:p>
          <a:p>
            <a:pPr algn="just"/>
            <a:endParaRPr lang="es-UY" sz="2000" dirty="0" smtClean="0"/>
          </a:p>
          <a:p>
            <a:pPr algn="just"/>
            <a:r>
              <a:rPr lang="es-UY" sz="2000" dirty="0" smtClean="0"/>
              <a:t>EXCRETOR (METANEFRIDIO)</a:t>
            </a:r>
          </a:p>
          <a:p>
            <a:pPr algn="just"/>
            <a:endParaRPr lang="es-UY" sz="2000" dirty="0" smtClean="0"/>
          </a:p>
          <a:p>
            <a:pPr algn="just"/>
            <a:r>
              <a:rPr lang="es-UY" sz="2000" dirty="0" smtClean="0"/>
              <a:t>CIRCULACIÓN ABIERTA</a:t>
            </a:r>
          </a:p>
          <a:p>
            <a:pPr algn="just"/>
            <a:r>
              <a:rPr lang="es-UY" sz="2000" dirty="0" smtClean="0"/>
              <a:t>CORAZÓN (AURÍCULA Y VENTRÍCULO)</a:t>
            </a:r>
          </a:p>
          <a:p>
            <a:pPr algn="just"/>
            <a:endParaRPr lang="es-UY" sz="2000" dirty="0"/>
          </a:p>
          <a:p>
            <a:pPr algn="just"/>
            <a:r>
              <a:rPr lang="es-UY" sz="2000" dirty="0" smtClean="0"/>
              <a:t>ANILLO NERVIOSO, NERVIO AL PIE Y A LA MASA VISCERAL</a:t>
            </a:r>
          </a:p>
          <a:p>
            <a:pPr algn="just"/>
            <a:endParaRPr lang="es-UY" sz="2000" dirty="0" smtClean="0"/>
          </a:p>
          <a:p>
            <a:r>
              <a:rPr lang="es-UY" sz="2000" dirty="0" smtClean="0"/>
              <a:t>ÓRGANOS DE LOS SENTIDOS: OJOS, ESTATOCISTOS, </a:t>
            </a:r>
            <a:r>
              <a:rPr lang="es-UY" sz="2000" b="1" dirty="0" smtClean="0"/>
              <a:t>OSFRADIO</a:t>
            </a:r>
          </a:p>
          <a:p>
            <a:pPr algn="just"/>
            <a:endParaRPr lang="es-UY" sz="2000" dirty="0"/>
          </a:p>
          <a:p>
            <a:pPr algn="just"/>
            <a:r>
              <a:rPr lang="es-UY" sz="2000" dirty="0" smtClean="0"/>
              <a:t>REPRODUCTOR. GÓNADAS. </a:t>
            </a:r>
            <a:endParaRPr lang="es-UY" sz="2000" dirty="0"/>
          </a:p>
        </p:txBody>
      </p:sp>
    </p:spTree>
    <p:extLst>
      <p:ext uri="{BB962C8B-B14F-4D97-AF65-F5344CB8AC3E}">
        <p14:creationId xmlns:p14="http://schemas.microsoft.com/office/powerpoint/2010/main" val="4865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2245" y="4474453"/>
            <a:ext cx="8534400" cy="1507067"/>
          </a:xfrm>
        </p:spPr>
        <p:txBody>
          <a:bodyPr>
            <a:normAutofit/>
          </a:bodyPr>
          <a:lstStyle/>
          <a:p>
            <a:r>
              <a:rPr lang="es-UY" sz="2400" dirty="0" smtClean="0"/>
              <a:t>LOS BIVALVOS NO </a:t>
            </a:r>
            <a:br>
              <a:rPr lang="es-UY" sz="2400" dirty="0" smtClean="0"/>
            </a:br>
            <a:r>
              <a:rPr lang="es-UY" sz="2400" dirty="0" smtClean="0"/>
              <a:t>PRESENTAN RÁDULA</a:t>
            </a:r>
            <a:endParaRPr lang="es-UY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UY" sz="2400" dirty="0">
                <a:solidFill>
                  <a:schemeClr val="tx1">
                    <a:lumMod val="85000"/>
                  </a:schemeClr>
                </a:solidFill>
              </a:rPr>
              <a:t>EN ALGUNOS BIVALVOS EL MANTO SE EXTIENDE</a:t>
            </a:r>
          </a:p>
          <a:p>
            <a:pPr marL="0" indent="0">
              <a:buNone/>
            </a:pPr>
            <a:r>
              <a:rPr lang="es-UY" sz="2400" dirty="0">
                <a:solidFill>
                  <a:schemeClr val="tx1">
                    <a:lumMod val="85000"/>
                  </a:schemeClr>
                </a:solidFill>
              </a:rPr>
              <a:t>FORMANDO DOS SIFONES : EXHALANTE E INHALANTE EN </a:t>
            </a:r>
          </a:p>
          <a:p>
            <a:pPr marL="0" indent="0">
              <a:buNone/>
            </a:pPr>
            <a:r>
              <a:rPr lang="es-UY" sz="2400" dirty="0">
                <a:solidFill>
                  <a:schemeClr val="tx1">
                    <a:lumMod val="85000"/>
                  </a:schemeClr>
                </a:solidFill>
              </a:rPr>
              <a:t>LOS CUALES SALE E INGRESA AGUA RESPECTIVAMENTE</a:t>
            </a:r>
          </a:p>
          <a:p>
            <a:pPr marL="0" indent="0">
              <a:buNone/>
            </a:pPr>
            <a:r>
              <a:rPr lang="es-UY" sz="2400" dirty="0">
                <a:solidFill>
                  <a:schemeClr val="tx1">
                    <a:lumMod val="85000"/>
                  </a:schemeClr>
                </a:solidFill>
              </a:rPr>
              <a:t>BAÑANDO LAS BRANQUIAS  QUE SE ENCUENTRAN EN </a:t>
            </a:r>
          </a:p>
          <a:p>
            <a:pPr marL="0" indent="0">
              <a:buNone/>
            </a:pPr>
            <a:r>
              <a:rPr lang="es-UY" sz="2400" dirty="0">
                <a:solidFill>
                  <a:schemeClr val="tx1">
                    <a:lumMod val="85000"/>
                  </a:schemeClr>
                </a:solidFill>
              </a:rPr>
              <a:t>LA CAVIDAD</a:t>
            </a:r>
          </a:p>
          <a:p>
            <a:endParaRPr lang="es-U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049" y="3258355"/>
            <a:ext cx="6582739" cy="347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008" y="1156944"/>
            <a:ext cx="7346317" cy="23105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969" y="333324"/>
            <a:ext cx="1997625" cy="62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887" y="3237469"/>
            <a:ext cx="3318859" cy="261424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545" y="5267460"/>
            <a:ext cx="8534400" cy="1254974"/>
          </a:xfrm>
        </p:spPr>
        <p:txBody>
          <a:bodyPr>
            <a:normAutofit/>
          </a:bodyPr>
          <a:lstStyle/>
          <a:p>
            <a:pPr algn="ctr"/>
            <a:r>
              <a:rPr lang="es-UY" b="1" dirty="0" smtClean="0"/>
              <a:t>VARIACIONES DE LA CONCHA SEGÚN LAS CLASES</a:t>
            </a:r>
            <a:endParaRPr lang="es-UY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5118" y="888642"/>
            <a:ext cx="7918875" cy="4095482"/>
          </a:xfrm>
        </p:spPr>
        <p:txBody>
          <a:bodyPr>
            <a:normAutofit/>
          </a:bodyPr>
          <a:lstStyle/>
          <a:p>
            <a:r>
              <a:rPr lang="es-UY" sz="2800" dirty="0" smtClean="0">
                <a:solidFill>
                  <a:schemeClr val="tx1">
                    <a:lumMod val="85000"/>
                  </a:schemeClr>
                </a:solidFill>
              </a:rPr>
              <a:t>8 PLACAS POLYPLACOPHORA</a:t>
            </a:r>
          </a:p>
          <a:p>
            <a:r>
              <a:rPr lang="es-UY" sz="2800" dirty="0" smtClean="0">
                <a:solidFill>
                  <a:schemeClr val="tx1">
                    <a:lumMod val="85000"/>
                  </a:schemeClr>
                </a:solidFill>
              </a:rPr>
              <a:t>2 VALVAS BIVALVIA</a:t>
            </a:r>
          </a:p>
          <a:p>
            <a:r>
              <a:rPr lang="es-UY" sz="2800" dirty="0" smtClean="0">
                <a:solidFill>
                  <a:schemeClr val="tx1">
                    <a:lumMod val="85000"/>
                  </a:schemeClr>
                </a:solidFill>
              </a:rPr>
              <a:t>CONCHA CON TORCIÓN GASTROPODA</a:t>
            </a:r>
          </a:p>
          <a:p>
            <a:r>
              <a:rPr lang="es-UY" sz="2800" dirty="0" smtClean="0">
                <a:solidFill>
                  <a:schemeClr val="tx1">
                    <a:lumMod val="85000"/>
                  </a:schemeClr>
                </a:solidFill>
              </a:rPr>
              <a:t>CON CONCHA REDUCIDA O SIN ELLA CEPHALOPODA</a:t>
            </a:r>
            <a:endParaRPr lang="es-UY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872" y="269206"/>
            <a:ext cx="3452584" cy="22975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7198" y="685800"/>
            <a:ext cx="2845963" cy="284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675" y="4259314"/>
            <a:ext cx="3799647" cy="24908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37478" y="367748"/>
            <a:ext cx="8534400" cy="804213"/>
          </a:xfrm>
        </p:spPr>
        <p:txBody>
          <a:bodyPr>
            <a:noAutofit/>
          </a:bodyPr>
          <a:lstStyle/>
          <a:p>
            <a:pPr algn="ctr"/>
            <a:r>
              <a:rPr lang="es-UY" sz="6000" b="1" dirty="0" smtClean="0"/>
              <a:t>PIE</a:t>
            </a:r>
            <a:endParaRPr lang="es-UY" sz="6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3881" y="0"/>
            <a:ext cx="10069647" cy="4236590"/>
          </a:xfrm>
        </p:spPr>
        <p:txBody>
          <a:bodyPr>
            <a:noAutofit/>
          </a:bodyPr>
          <a:lstStyle/>
          <a:p>
            <a:r>
              <a:rPr lang="es-UY" sz="2800" dirty="0" smtClean="0">
                <a:solidFill>
                  <a:schemeClr val="tx1">
                    <a:lumMod val="85000"/>
                  </a:schemeClr>
                </a:solidFill>
              </a:rPr>
              <a:t>Enorme </a:t>
            </a:r>
            <a:r>
              <a:rPr lang="es-UY" sz="2800" dirty="0">
                <a:solidFill>
                  <a:schemeClr val="tx1">
                    <a:lumMod val="85000"/>
                  </a:schemeClr>
                </a:solidFill>
              </a:rPr>
              <a:t>plasticidad </a:t>
            </a:r>
            <a:r>
              <a:rPr lang="es-UY" sz="2800" dirty="0" smtClean="0">
                <a:solidFill>
                  <a:schemeClr val="tx1">
                    <a:lumMod val="85000"/>
                  </a:schemeClr>
                </a:solidFill>
              </a:rPr>
              <a:t>evolutiva </a:t>
            </a:r>
          </a:p>
          <a:p>
            <a:r>
              <a:rPr lang="es-UY" sz="2800" dirty="0" smtClean="0">
                <a:solidFill>
                  <a:schemeClr val="tx1">
                    <a:lumMod val="85000"/>
                  </a:schemeClr>
                </a:solidFill>
              </a:rPr>
              <a:t>Dotado </a:t>
            </a:r>
            <a:r>
              <a:rPr lang="es-UY" sz="2800" dirty="0">
                <a:solidFill>
                  <a:schemeClr val="tx1">
                    <a:lumMod val="85000"/>
                  </a:schemeClr>
                </a:solidFill>
              </a:rPr>
              <a:t>de una musculatura compleja y </a:t>
            </a:r>
            <a:r>
              <a:rPr lang="es-UY" sz="2800" dirty="0" smtClean="0">
                <a:solidFill>
                  <a:schemeClr val="tx1">
                    <a:lumMod val="85000"/>
                  </a:schemeClr>
                </a:solidFill>
              </a:rPr>
              <a:t>potente</a:t>
            </a:r>
            <a:endParaRPr lang="es-UY" sz="2800" dirty="0">
              <a:solidFill>
                <a:schemeClr val="tx1">
                  <a:lumMod val="85000"/>
                </a:schemeClr>
              </a:solidFill>
            </a:endParaRPr>
          </a:p>
          <a:p>
            <a:endParaRPr lang="es-UY" sz="28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s-UY" sz="2800" dirty="0" smtClean="0">
                <a:solidFill>
                  <a:schemeClr val="tx1">
                    <a:lumMod val="85000"/>
                  </a:schemeClr>
                </a:solidFill>
              </a:rPr>
              <a:t>Ha </a:t>
            </a:r>
            <a:r>
              <a:rPr lang="es-UY" sz="2800" dirty="0">
                <a:solidFill>
                  <a:schemeClr val="tx1">
                    <a:lumMod val="85000"/>
                  </a:schemeClr>
                </a:solidFill>
              </a:rPr>
              <a:t>experimentado </a:t>
            </a:r>
            <a:r>
              <a:rPr lang="es-UY" sz="2800" dirty="0" smtClean="0">
                <a:solidFill>
                  <a:schemeClr val="tx1">
                    <a:lumMod val="85000"/>
                  </a:schemeClr>
                </a:solidFill>
              </a:rPr>
              <a:t>una </a:t>
            </a:r>
            <a:r>
              <a:rPr lang="es-UY" sz="2800" dirty="0">
                <a:solidFill>
                  <a:schemeClr val="tx1">
                    <a:lumMod val="85000"/>
                  </a:schemeClr>
                </a:solidFill>
              </a:rPr>
              <a:t>gran diversificación, originando el pie excavador de los bivalvos, el pie </a:t>
            </a:r>
            <a:r>
              <a:rPr lang="es-UY" sz="2800" dirty="0" smtClean="0">
                <a:solidFill>
                  <a:schemeClr val="tx1">
                    <a:lumMod val="85000"/>
                  </a:schemeClr>
                </a:solidFill>
              </a:rPr>
              <a:t>dividido </a:t>
            </a:r>
            <a:r>
              <a:rPr lang="es-UY" sz="2800" dirty="0">
                <a:solidFill>
                  <a:schemeClr val="tx1">
                    <a:lumMod val="85000"/>
                  </a:schemeClr>
                </a:solidFill>
              </a:rPr>
              <a:t>en tentáculos de los cefalópodos o el pie nadador de algunos gasterópodos pelágicos, entre </a:t>
            </a:r>
            <a:r>
              <a:rPr lang="es-UY" sz="2800" dirty="0" smtClean="0">
                <a:solidFill>
                  <a:schemeClr val="tx1">
                    <a:lumMod val="85000"/>
                  </a:schemeClr>
                </a:solidFill>
              </a:rPr>
              <a:t>otros</a:t>
            </a:r>
            <a:endParaRPr lang="es-UY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856" y="4787615"/>
            <a:ext cx="2480020" cy="19625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356" y="4133214"/>
            <a:ext cx="2857500" cy="21621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345" y="4098518"/>
            <a:ext cx="2833644" cy="18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4838" y="5383369"/>
            <a:ext cx="5098402" cy="1094704"/>
          </a:xfrm>
        </p:spPr>
        <p:txBody>
          <a:bodyPr>
            <a:normAutofit/>
          </a:bodyPr>
          <a:lstStyle/>
          <a:p>
            <a:pPr algn="ctr"/>
            <a:r>
              <a:rPr lang="es-UY" sz="5400" b="1" dirty="0" smtClean="0"/>
              <a:t>RÁDULA</a:t>
            </a:r>
            <a:endParaRPr lang="es-UY" sz="54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7325" y="115927"/>
            <a:ext cx="4008374" cy="663533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02276" y="321972"/>
            <a:ext cx="63235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UY" sz="2400" dirty="0" smtClean="0"/>
              <a:t>CINTA CON DIENTES QUITINOSOS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UY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UY" sz="2400" dirty="0" smtClean="0"/>
              <a:t>EN EL PISO DE LA BOCA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UY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UY" sz="2400" dirty="0" smtClean="0"/>
              <a:t>ODONTHOPORO: ESTRCUTURA CARTILAGINOSA ASOCIADA A MÚSCULOS QUE ENTRAN Y SACAN LA RÁDULA DE LA BOCA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UY" sz="2400" dirty="0"/>
          </a:p>
          <a:p>
            <a:pPr algn="ctr"/>
            <a:endParaRPr lang="es-UY" sz="2400" dirty="0"/>
          </a:p>
          <a:p>
            <a:pPr algn="ctr"/>
            <a:r>
              <a:rPr lang="es-UY" sz="2400" b="1" dirty="0" smtClean="0"/>
              <a:t>ACTÚA COMO CINTA CAMINADORA CON DIENTES QUE RASPAN EL ALIMENTO</a:t>
            </a:r>
            <a:endParaRPr lang="es-UY" sz="2400" b="1" dirty="0"/>
          </a:p>
        </p:txBody>
      </p:sp>
    </p:spTree>
    <p:extLst>
      <p:ext uri="{BB962C8B-B14F-4D97-AF65-F5344CB8AC3E}">
        <p14:creationId xmlns:p14="http://schemas.microsoft.com/office/powerpoint/2010/main" val="29641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150</TotalTime>
  <Words>280</Words>
  <Application>Microsoft Office PowerPoint</Application>
  <PresentationFormat>Panorámica</PresentationFormat>
  <Paragraphs>62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Century Gothic</vt:lpstr>
      <vt:lpstr>Wingdings</vt:lpstr>
      <vt:lpstr>Wingdings 3</vt:lpstr>
      <vt:lpstr>Sector</vt:lpstr>
      <vt:lpstr>MOLUSCOS</vt:lpstr>
      <vt:lpstr>Presentación de PowerPoint</vt:lpstr>
      <vt:lpstr>CARACTERÍSTICAS DIAGNÓSTICAS</vt:lpstr>
      <vt:lpstr>ESTRUCTURA CORPORAL</vt:lpstr>
      <vt:lpstr>LOS BIVALVOS NO  PRESENTAN RÁDULA</vt:lpstr>
      <vt:lpstr>Presentación de PowerPoint</vt:lpstr>
      <vt:lpstr>VARIACIONES DE LA CONCHA SEGÚN LAS CLASES</vt:lpstr>
      <vt:lpstr>PIE</vt:lpstr>
      <vt:lpstr>RÁDULA</vt:lpstr>
      <vt:lpstr>REPRODUCCIÓN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MOLUSCOS</dc:title>
  <dc:creator>Gina</dc:creator>
  <cp:lastModifiedBy>Gina</cp:lastModifiedBy>
  <cp:revision>15</cp:revision>
  <dcterms:created xsi:type="dcterms:W3CDTF">2014-05-25T03:26:17Z</dcterms:created>
  <dcterms:modified xsi:type="dcterms:W3CDTF">2014-05-25T05:56:48Z</dcterms:modified>
</cp:coreProperties>
</file>