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4" r:id="rId3"/>
    <p:sldId id="257" r:id="rId4"/>
    <p:sldId id="262" r:id="rId5"/>
    <p:sldId id="263" r:id="rId6"/>
    <p:sldId id="259" r:id="rId7"/>
    <p:sldId id="260" r:id="rId8"/>
    <p:sldId id="258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2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85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62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6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8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7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5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0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0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3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62"/>
            <a:ext cx="12192000" cy="68243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910" y="187176"/>
            <a:ext cx="5125792" cy="112733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UY" sz="6600" dirty="0" smtClean="0">
                <a:latin typeface="Snap ITC" panose="04040A07060A02020202" pitchFamily="82" charset="0"/>
              </a:rPr>
              <a:t>Cnidarios</a:t>
            </a:r>
            <a:endParaRPr lang="es-UY" sz="6600" dirty="0"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33082"/>
            <a:ext cx="8596668" cy="1721476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000" dirty="0" smtClean="0"/>
              <a:t>DIGESTIÓN. EXCRECIÓN. INTERCAMBIO GASEOSO. SENSIBILIDAD</a:t>
            </a:r>
            <a:endParaRPr lang="es-UY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761" y="2202287"/>
            <a:ext cx="9633397" cy="4353058"/>
          </a:xfrm>
        </p:spPr>
        <p:txBody>
          <a:bodyPr/>
          <a:lstStyle/>
          <a:p>
            <a:r>
              <a:rPr lang="es-UY" sz="2400" dirty="0" smtClean="0">
                <a:solidFill>
                  <a:schemeClr val="tx1"/>
                </a:solidFill>
              </a:rPr>
              <a:t>EN LA CAVIDAD GASTROVASCULAR</a:t>
            </a:r>
          </a:p>
          <a:p>
            <a:r>
              <a:rPr lang="es-UY" sz="2400" dirty="0" smtClean="0">
                <a:solidFill>
                  <a:schemeClr val="tx1"/>
                </a:solidFill>
              </a:rPr>
              <a:t>EXISTEN ENZIMAS DIGESTIVAS LIBERADAS POR </a:t>
            </a:r>
            <a:r>
              <a:rPr lang="es-UY" sz="2400" smtClean="0">
                <a:solidFill>
                  <a:schemeClr val="tx1"/>
                </a:solidFill>
              </a:rPr>
              <a:t>LAS CÉLULAS </a:t>
            </a:r>
            <a:r>
              <a:rPr lang="es-UY" sz="2400" dirty="0" smtClean="0">
                <a:solidFill>
                  <a:schemeClr val="tx1"/>
                </a:solidFill>
              </a:rPr>
              <a:t>DE LA GASTRODERMIS</a:t>
            </a:r>
          </a:p>
          <a:p>
            <a:r>
              <a:rPr lang="es-UY" sz="2400" dirty="0" smtClean="0">
                <a:solidFill>
                  <a:schemeClr val="tx1"/>
                </a:solidFill>
              </a:rPr>
              <a:t>POR DIFUSIÓN ENTRE LAS CÉLULAS</a:t>
            </a:r>
          </a:p>
          <a:p>
            <a:endParaRPr lang="es-UY" sz="2400" dirty="0">
              <a:solidFill>
                <a:schemeClr val="tx1"/>
              </a:solidFill>
            </a:endParaRPr>
          </a:p>
          <a:p>
            <a:r>
              <a:rPr lang="es-UY" sz="2400" dirty="0" smtClean="0">
                <a:solidFill>
                  <a:schemeClr val="tx1"/>
                </a:solidFill>
              </a:rPr>
              <a:t>NEURONAS UNIPOLARES</a:t>
            </a:r>
          </a:p>
          <a:p>
            <a:r>
              <a:rPr lang="es-UY" sz="2400" dirty="0" smtClean="0">
                <a:solidFill>
                  <a:schemeClr val="tx1"/>
                </a:solidFill>
              </a:rPr>
              <a:t>RESPUESTAS SIMPLES</a:t>
            </a:r>
          </a:p>
          <a:p>
            <a:r>
              <a:rPr lang="es-UY" sz="2400" dirty="0" smtClean="0">
                <a:solidFill>
                  <a:schemeClr val="tx1"/>
                </a:solidFill>
              </a:rPr>
              <a:t>SENSIBILIDAD AL TACTO- QUIMIOSENSIBLES</a:t>
            </a:r>
          </a:p>
          <a:p>
            <a:r>
              <a:rPr lang="es-UY" sz="2400" dirty="0" smtClean="0">
                <a:solidFill>
                  <a:schemeClr val="tx1"/>
                </a:solidFill>
              </a:rPr>
              <a:t>ALGUNAS CON QUIMIOFLUORESCENCIA</a:t>
            </a:r>
          </a:p>
          <a:p>
            <a:endParaRPr lang="es-UY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1.bp.blogspot.com/-eKk0N7r2oj8/URj7nt05NPI/AAAAAAAAAC0/zvMTYPZM9_M/s1600/medusa_fluorescent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8" y="3564964"/>
            <a:ext cx="4470156" cy="29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124" name="Picture 4" descr="http://i4.photobucket.com/albums/y123/chemikal21/DSC02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24" y="227909"/>
            <a:ext cx="4354680" cy="32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.betazeta.com/www.veoverde.com/wp-content/uploads/2013/01/coral-macrofotografia-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29" y="3602983"/>
            <a:ext cx="4672321" cy="31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leonardosreef.com/wp-content/uploads/2012/08/bleached-co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0" y="234558"/>
            <a:ext cx="4623192" cy="32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practicopedia.lainformacion.com/files/pelagia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76" y="3602983"/>
            <a:ext cx="4026148" cy="30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334" y="229773"/>
            <a:ext cx="8596668" cy="853440"/>
          </a:xfrm>
        </p:spPr>
        <p:txBody>
          <a:bodyPr>
            <a:normAutofit/>
          </a:bodyPr>
          <a:lstStyle/>
          <a:p>
            <a:r>
              <a:rPr lang="es-UY" sz="4000" dirty="0" smtClean="0">
                <a:latin typeface="Snap ITC" panose="04040A07060A02020202" pitchFamily="82" charset="0"/>
              </a:rPr>
              <a:t>Características diagnósticas</a:t>
            </a:r>
            <a:endParaRPr lang="es-UY" sz="4000" dirty="0">
              <a:latin typeface="Snap ITC" panose="04040A07060A02020202" pitchFamily="82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95422" y="1083213"/>
            <a:ext cx="11591777" cy="5528602"/>
          </a:xfrm>
        </p:spPr>
        <p:txBody>
          <a:bodyPr>
            <a:noAutofit/>
          </a:bodyPr>
          <a:lstStyle/>
          <a:p>
            <a:r>
              <a:rPr lang="es-UY" sz="2800" dirty="0" smtClean="0"/>
              <a:t>11 especies</a:t>
            </a:r>
          </a:p>
          <a:p>
            <a:r>
              <a:rPr lang="es-UY" sz="2800" dirty="0" smtClean="0"/>
              <a:t>Generalmente marinos </a:t>
            </a:r>
          </a:p>
          <a:p>
            <a:r>
              <a:rPr lang="es-UY" sz="2800" dirty="0" smtClean="0"/>
              <a:t>Con tejidos, no forman órganos</a:t>
            </a:r>
          </a:p>
          <a:p>
            <a:r>
              <a:rPr lang="es-UY" sz="2800" dirty="0" smtClean="0"/>
              <a:t>Simetría radial</a:t>
            </a:r>
          </a:p>
          <a:p>
            <a:r>
              <a:rPr lang="es-UY" sz="2800" dirty="0" smtClean="0"/>
              <a:t>Presencia de tentáculos</a:t>
            </a:r>
          </a:p>
          <a:p>
            <a:r>
              <a:rPr lang="es-UY" sz="2800" dirty="0" smtClean="0"/>
              <a:t>Célula especializada: </a:t>
            </a:r>
            <a:r>
              <a:rPr lang="es-UY" sz="2800" dirty="0" err="1" smtClean="0"/>
              <a:t>Cnidocito</a:t>
            </a:r>
            <a:endParaRPr lang="es-UY" sz="2800" dirty="0" smtClean="0"/>
          </a:p>
          <a:p>
            <a:r>
              <a:rPr lang="es-UY" sz="2800" dirty="0"/>
              <a:t>Solitarios o </a:t>
            </a:r>
            <a:r>
              <a:rPr lang="es-UY" sz="2800" dirty="0" smtClean="0"/>
              <a:t>coloniales</a:t>
            </a:r>
          </a:p>
          <a:p>
            <a:r>
              <a:rPr lang="es-UY" sz="2800" dirty="0" smtClean="0"/>
              <a:t>Ciclo vital </a:t>
            </a:r>
            <a:r>
              <a:rPr lang="es-UY" sz="2800" dirty="0" err="1" smtClean="0"/>
              <a:t>dimórfico</a:t>
            </a:r>
            <a:r>
              <a:rPr lang="es-UY" sz="2800" dirty="0" smtClean="0"/>
              <a:t>: Dos fases adultas con morfología diferente:</a:t>
            </a:r>
          </a:p>
          <a:p>
            <a:pPr marL="0" indent="0">
              <a:buNone/>
            </a:pPr>
            <a:r>
              <a:rPr lang="es-UY" sz="2800" dirty="0"/>
              <a:t> </a:t>
            </a:r>
            <a:r>
              <a:rPr lang="es-UY" sz="2800" dirty="0" smtClean="0"/>
              <a:t>     Forma Pólipo</a:t>
            </a:r>
          </a:p>
          <a:p>
            <a:pPr marL="0" indent="0">
              <a:buNone/>
            </a:pPr>
            <a:r>
              <a:rPr lang="es-UY" sz="2800" dirty="0"/>
              <a:t> </a:t>
            </a:r>
            <a:r>
              <a:rPr lang="es-UY" sz="2800" dirty="0" smtClean="0"/>
              <a:t>     Forma </a:t>
            </a:r>
            <a:r>
              <a:rPr lang="es-UY" sz="2800" dirty="0" err="1" smtClean="0"/>
              <a:t>Meduza</a:t>
            </a:r>
            <a:r>
              <a:rPr lang="es-UY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1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84517"/>
            <a:ext cx="8596668" cy="740898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400" dirty="0" smtClean="0"/>
              <a:t>ESTRUCTURA CORPORAL</a:t>
            </a:r>
            <a:endParaRPr lang="es-UY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422" y="1434905"/>
            <a:ext cx="8018584" cy="5022166"/>
          </a:xfrm>
        </p:spPr>
        <p:txBody>
          <a:bodyPr>
            <a:normAutofit/>
          </a:bodyPr>
          <a:lstStyle/>
          <a:p>
            <a:r>
              <a:rPr lang="es-UY" sz="3200" dirty="0" smtClean="0"/>
              <a:t>CUERPO</a:t>
            </a:r>
          </a:p>
          <a:p>
            <a:endParaRPr lang="es-UY" sz="3200" dirty="0" smtClean="0"/>
          </a:p>
          <a:p>
            <a:r>
              <a:rPr lang="es-UY" sz="3200" dirty="0" smtClean="0"/>
              <a:t>BOCA QUE SE CONTINÚA CON UNA CAVIDAD EN EL INTERIOR</a:t>
            </a:r>
          </a:p>
          <a:p>
            <a:endParaRPr lang="es-UY" sz="3200" dirty="0" smtClean="0"/>
          </a:p>
          <a:p>
            <a:r>
              <a:rPr lang="es-UY" sz="3200" dirty="0" smtClean="0"/>
              <a:t>TENTÁCULOS, CON CNIDOCITOS. (CÉLULAS PARA LA DEFENSA)</a:t>
            </a:r>
            <a:endParaRPr lang="es-UY" sz="3200" dirty="0"/>
          </a:p>
        </p:txBody>
      </p:sp>
      <p:pic>
        <p:nvPicPr>
          <p:cNvPr id="3074" name="Picture 2" descr="http://recursostic.educacion.es/secundaria/edad/1esobiologia/1quincena10/actividades/cnid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92" y="2799471"/>
            <a:ext cx="4699550" cy="35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39143"/>
            <a:ext cx="8596668" cy="665408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000" dirty="0" smtClean="0"/>
              <a:t>CNIDOCITO</a:t>
            </a:r>
            <a:endParaRPr lang="es-UY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304" y="1161916"/>
            <a:ext cx="8874757" cy="5422005"/>
          </a:xfrm>
        </p:spPr>
        <p:txBody>
          <a:bodyPr/>
          <a:lstStyle/>
          <a:p>
            <a:r>
              <a:rPr lang="es-UY" sz="2400" dirty="0" smtClean="0"/>
              <a:t>CÉLULA UBICADA EN LOS TENTÁCULOS</a:t>
            </a:r>
          </a:p>
          <a:p>
            <a:endParaRPr lang="es-UY" sz="2400" dirty="0" smtClean="0"/>
          </a:p>
          <a:p>
            <a:r>
              <a:rPr lang="es-UY" sz="2400" dirty="0" smtClean="0"/>
              <a:t>CON UNA VESÍCULA EN SU CITOPLASMA</a:t>
            </a:r>
          </a:p>
          <a:p>
            <a:endParaRPr lang="es-UY" sz="2400" dirty="0" smtClean="0"/>
          </a:p>
          <a:p>
            <a:r>
              <a:rPr lang="es-UY" sz="2400" dirty="0" smtClean="0"/>
              <a:t>EN LA VESÍCULA HAY UN FILAMENTO URTICANTE</a:t>
            </a:r>
            <a:r>
              <a:rPr lang="es-UY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s-UY" sz="2400" dirty="0">
                <a:solidFill>
                  <a:schemeClr val="tx1"/>
                </a:solidFill>
              </a:rPr>
              <a:t> </a:t>
            </a:r>
            <a:r>
              <a:rPr lang="es-UY" sz="2400" dirty="0" smtClean="0">
                <a:solidFill>
                  <a:schemeClr val="tx1"/>
                </a:solidFill>
              </a:rPr>
              <a:t>      (Se encuentra enrollado dentro de ella)</a:t>
            </a:r>
          </a:p>
          <a:p>
            <a:endParaRPr lang="es-UY" sz="2400" dirty="0" smtClean="0">
              <a:solidFill>
                <a:schemeClr val="tx1"/>
              </a:solidFill>
            </a:endParaRPr>
          </a:p>
          <a:p>
            <a:r>
              <a:rPr lang="es-UY" sz="2400" dirty="0" smtClean="0">
                <a:solidFill>
                  <a:schemeClr val="tx1"/>
                </a:solidFill>
              </a:rPr>
              <a:t>CUANDO LA CÉLULA RECIBE UN </a:t>
            </a:r>
            <a:r>
              <a:rPr lang="es-UY" sz="2400" dirty="0" smtClean="0">
                <a:solidFill>
                  <a:schemeClr val="tx1"/>
                </a:solidFill>
              </a:rPr>
              <a:t>ESTÍMULO (TACTO), </a:t>
            </a:r>
            <a:r>
              <a:rPr lang="es-UY" sz="2400" dirty="0" smtClean="0">
                <a:solidFill>
                  <a:schemeClr val="tx1"/>
                </a:solidFill>
              </a:rPr>
              <a:t>EL FILAMENTO SE DESENRROLLA Y SALE DISPARADO</a:t>
            </a:r>
          </a:p>
          <a:p>
            <a:endParaRPr lang="es-UY" sz="2400" dirty="0" smtClean="0">
              <a:solidFill>
                <a:schemeClr val="tx1"/>
              </a:solidFill>
            </a:endParaRPr>
          </a:p>
          <a:p>
            <a:endParaRPr lang="es-UY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upload.wikimedia.org/wikipedia/commons/4/47/Descarga_de_nematoci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86" y="261534"/>
            <a:ext cx="4572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82881"/>
            <a:ext cx="3727241" cy="562708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000" dirty="0" smtClean="0"/>
              <a:t>PARED CORPORAL</a:t>
            </a:r>
            <a:endParaRPr lang="es-UY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" y="858129"/>
            <a:ext cx="11816862" cy="57818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UY" sz="2400" b="1" dirty="0" smtClean="0"/>
              <a:t>TRES CAPAS DE TEJIDO</a:t>
            </a:r>
          </a:p>
          <a:p>
            <a:endParaRPr lang="es-UY" sz="2400" dirty="0" smtClean="0"/>
          </a:p>
          <a:p>
            <a:r>
              <a:rPr lang="es-UY" sz="2400" dirty="0" smtClean="0"/>
              <a:t> EPIDERMIS: CÉLULAS CUBOIDEAS CON ALTERNANCIA             CNIDOCITO</a:t>
            </a:r>
          </a:p>
          <a:p>
            <a:pPr marL="0" indent="0">
              <a:buNone/>
            </a:pPr>
            <a:r>
              <a:rPr lang="es-UY" sz="2400" dirty="0"/>
              <a:t> </a:t>
            </a:r>
            <a:r>
              <a:rPr lang="es-UY" sz="2400" dirty="0" smtClean="0"/>
              <a:t>                                                                                          CÉLULAS MUSCULARES</a:t>
            </a:r>
          </a:p>
          <a:p>
            <a:r>
              <a:rPr lang="es-UY" sz="2400" dirty="0" smtClean="0"/>
              <a:t>MESOGLEA: CON O SIN CÉLULAS. GELATINOSA</a:t>
            </a:r>
          </a:p>
          <a:p>
            <a:endParaRPr lang="es-UY" sz="2400" dirty="0" smtClean="0"/>
          </a:p>
          <a:p>
            <a:r>
              <a:rPr lang="es-UY" sz="2400" dirty="0" smtClean="0"/>
              <a:t>GASTRODERMIS. RECUBRE LA CAVIDAD INTERIOR  </a:t>
            </a:r>
          </a:p>
          <a:p>
            <a:pPr marL="0" indent="0">
              <a:buNone/>
            </a:pPr>
            <a:r>
              <a:rPr lang="es-UY" sz="2400" dirty="0"/>
              <a:t> </a:t>
            </a:r>
            <a:r>
              <a:rPr lang="es-UY" sz="2400" dirty="0" smtClean="0"/>
              <a:t>                             CÉLULAS CON ENZIMAS DIGESTIVAS</a:t>
            </a:r>
          </a:p>
          <a:p>
            <a:pPr marL="0" indent="0">
              <a:buNone/>
            </a:pPr>
            <a:r>
              <a:rPr lang="es-UY" sz="2400" dirty="0"/>
              <a:t> </a:t>
            </a:r>
            <a:r>
              <a:rPr lang="es-UY" sz="2400" dirty="0" smtClean="0"/>
              <a:t>                             NEURONAS </a:t>
            </a:r>
          </a:p>
          <a:p>
            <a:pPr marL="0" indent="0">
              <a:buNone/>
            </a:pPr>
            <a:r>
              <a:rPr lang="es-UY" sz="2400" dirty="0" smtClean="0"/>
              <a:t>                                </a:t>
            </a:r>
          </a:p>
          <a:p>
            <a:r>
              <a:rPr lang="es-UY" sz="2400" dirty="0" smtClean="0"/>
              <a:t>CAVIDAD EN SU INTERIOR: CAVIDAD GASTROVASCULAR. </a:t>
            </a:r>
          </a:p>
          <a:p>
            <a:pPr marL="0" indent="0">
              <a:buNone/>
            </a:pPr>
            <a:r>
              <a:rPr lang="es-UY" sz="2000" dirty="0"/>
              <a:t> </a:t>
            </a:r>
            <a:r>
              <a:rPr lang="es-UY" sz="2000" dirty="0" smtClean="0"/>
              <a:t>    </a:t>
            </a:r>
            <a:endParaRPr lang="es-UY" sz="2000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875156" y="2070327"/>
            <a:ext cx="872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7656215" y="2628314"/>
            <a:ext cx="872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1026" name="Picture 2" descr="http://www.biorede.pt/resources/26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3" y="154520"/>
            <a:ext cx="10769329" cy="65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25084"/>
            <a:ext cx="8596668" cy="787790"/>
          </a:xfrm>
        </p:spPr>
        <p:txBody>
          <a:bodyPr>
            <a:normAutofit/>
          </a:bodyPr>
          <a:lstStyle/>
          <a:p>
            <a:r>
              <a:rPr lang="es-UY" sz="4000" dirty="0" smtClean="0"/>
              <a:t>FORMA PÓLIPO</a:t>
            </a:r>
            <a:endParaRPr lang="es-UY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4" y="1308295"/>
            <a:ext cx="6752492" cy="5275385"/>
          </a:xfrm>
        </p:spPr>
        <p:txBody>
          <a:bodyPr>
            <a:normAutofit/>
          </a:bodyPr>
          <a:lstStyle/>
          <a:p>
            <a:r>
              <a:rPr lang="es-UY" sz="2800" dirty="0" smtClean="0"/>
              <a:t>SUELEN SER SÉSILES</a:t>
            </a:r>
          </a:p>
          <a:p>
            <a:endParaRPr lang="es-UY" sz="2800" dirty="0" smtClean="0"/>
          </a:p>
          <a:p>
            <a:r>
              <a:rPr lang="es-UY" sz="2800" dirty="0" smtClean="0"/>
              <a:t>DISCO BASAL POR DONDE SE FIJAN AL SUSTRATO</a:t>
            </a:r>
          </a:p>
          <a:p>
            <a:endParaRPr lang="es-UY" sz="2800" dirty="0" smtClean="0"/>
          </a:p>
          <a:p>
            <a:r>
              <a:rPr lang="es-UY" sz="2800" dirty="0" smtClean="0"/>
              <a:t>UN CUERPO EN FORMA DE COLUMNA</a:t>
            </a:r>
          </a:p>
          <a:p>
            <a:endParaRPr lang="es-UY" sz="2800" dirty="0" smtClean="0"/>
          </a:p>
          <a:p>
            <a:r>
              <a:rPr lang="es-UY" sz="2800" dirty="0" smtClean="0"/>
              <a:t>EXTREMO OPUESTO: BOCA CON TENTÁCULOS</a:t>
            </a:r>
            <a:endParaRPr lang="es-UY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6" y="1308295"/>
            <a:ext cx="494010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28246"/>
            <a:ext cx="6161348" cy="684628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400" dirty="0" smtClean="0"/>
              <a:t>FORMA MEDUSA</a:t>
            </a:r>
            <a:endParaRPr lang="es-UY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083" y="1266092"/>
            <a:ext cx="8378004" cy="5591908"/>
          </a:xfrm>
        </p:spPr>
        <p:txBody>
          <a:bodyPr>
            <a:noAutofit/>
          </a:bodyPr>
          <a:lstStyle/>
          <a:p>
            <a:r>
              <a:rPr lang="es-UY" sz="2400" dirty="0" smtClean="0"/>
              <a:t>SEMI-ESFERA: UMBELA</a:t>
            </a:r>
          </a:p>
          <a:p>
            <a:r>
              <a:rPr lang="es-UY" sz="2400" dirty="0" smtClean="0"/>
              <a:t>SUPERFICIE ABORAL. SUPERFICIE ORAL</a:t>
            </a:r>
          </a:p>
          <a:p>
            <a:r>
              <a:rPr lang="es-UY" sz="2400" dirty="0" smtClean="0"/>
              <a:t>SUPERFICIE ORAL. </a:t>
            </a:r>
            <a:r>
              <a:rPr lang="es-UY" sz="2400" dirty="0" smtClean="0">
                <a:solidFill>
                  <a:schemeClr val="accent1"/>
                </a:solidFill>
              </a:rPr>
              <a:t>BOCA. BRAZOS ORALES, </a:t>
            </a:r>
          </a:p>
          <a:p>
            <a:pPr marL="0" indent="0">
              <a:buNone/>
            </a:pPr>
            <a:r>
              <a:rPr lang="es-UY" sz="2400" dirty="0">
                <a:solidFill>
                  <a:schemeClr val="accent1"/>
                </a:solidFill>
              </a:rPr>
              <a:t> </a:t>
            </a:r>
            <a:r>
              <a:rPr lang="es-UY" sz="2400" dirty="0" smtClean="0">
                <a:solidFill>
                  <a:schemeClr val="accent1"/>
                </a:solidFill>
              </a:rPr>
              <a:t>                                   TENTÁCULOS </a:t>
            </a:r>
          </a:p>
          <a:p>
            <a:pPr marL="0" indent="0" algn="ctr">
              <a:buNone/>
            </a:pPr>
            <a:endParaRPr lang="es-UY" sz="2400" b="1" dirty="0" smtClean="0"/>
          </a:p>
          <a:p>
            <a:pPr marL="0" indent="0" algn="ctr">
              <a:buNone/>
            </a:pPr>
            <a:r>
              <a:rPr lang="es-UY" sz="2400" b="1" dirty="0" smtClean="0"/>
              <a:t>LA BOCA </a:t>
            </a:r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r>
              <a:rPr lang="es-UY" sz="2400" dirty="0" smtClean="0"/>
              <a:t> -SE CONTINÚA CON UN TUBO: </a:t>
            </a:r>
            <a:r>
              <a:rPr lang="es-UY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MANUBRIO</a:t>
            </a:r>
            <a:endParaRPr lang="es-UY" sz="2400" dirty="0" smtClean="0"/>
          </a:p>
          <a:p>
            <a:pPr marL="0" indent="0">
              <a:buNone/>
            </a:pPr>
            <a:r>
              <a:rPr lang="es-UY" sz="2400" dirty="0"/>
              <a:t> -</a:t>
            </a:r>
            <a:r>
              <a:rPr lang="es-UY" sz="2400" dirty="0" smtClean="0"/>
              <a:t>MANUBRIO: SE DIVIDE EN CUATRO </a:t>
            </a:r>
            <a:r>
              <a:rPr lang="es-UY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CANALES RADIALES</a:t>
            </a:r>
            <a:endParaRPr lang="es-UY" sz="2400" dirty="0" smtClean="0"/>
          </a:p>
          <a:p>
            <a:pPr marL="0" indent="0">
              <a:buNone/>
            </a:pPr>
            <a:r>
              <a:rPr lang="es-UY" sz="2400" dirty="0"/>
              <a:t> -</a:t>
            </a:r>
            <a:r>
              <a:rPr lang="es-UY" sz="2400" dirty="0" smtClean="0"/>
              <a:t>CANALES RADIALES: DESEMBOCAN EN </a:t>
            </a:r>
            <a:r>
              <a:rPr lang="es-UY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CANAL ANULAR</a:t>
            </a:r>
            <a:endParaRPr lang="es-UY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 descr="http://3.bp.blogspot.com/-wfUSctKKCo8/UVDvTLf-tGI/AAAAAAAAChk/h39Fxn2bGz4/s1600/Hidromedus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1"/>
          <a:stretch/>
        </p:blipFill>
        <p:spPr bwMode="auto">
          <a:xfrm>
            <a:off x="8407740" y="3073691"/>
            <a:ext cx="3433755" cy="35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.es/Media/201204/16/medusa2--644x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25" y="408229"/>
            <a:ext cx="4741870" cy="26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271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Snap ITC</vt:lpstr>
      <vt:lpstr>Trebuchet MS</vt:lpstr>
      <vt:lpstr>Wingdings 3</vt:lpstr>
      <vt:lpstr>Faceta</vt:lpstr>
      <vt:lpstr>Presentación de PowerPoint</vt:lpstr>
      <vt:lpstr>Presentación de PowerPoint</vt:lpstr>
      <vt:lpstr>Características diagnósticas</vt:lpstr>
      <vt:lpstr>ESTRUCTURA CORPORAL</vt:lpstr>
      <vt:lpstr>CNIDOCITO</vt:lpstr>
      <vt:lpstr>PARED CORPORAL</vt:lpstr>
      <vt:lpstr>Presentación de PowerPoint</vt:lpstr>
      <vt:lpstr>FORMA PÓLIPO</vt:lpstr>
      <vt:lpstr>FORMA MEDUSA</vt:lpstr>
      <vt:lpstr>DIGESTIÓN. EXCRECIÓN. INTERCAMBIO GASEOSO. SENSIBILIDAD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Gina</dc:creator>
  <cp:lastModifiedBy>Gina</cp:lastModifiedBy>
  <cp:revision>15</cp:revision>
  <dcterms:created xsi:type="dcterms:W3CDTF">2014-05-15T17:47:54Z</dcterms:created>
  <dcterms:modified xsi:type="dcterms:W3CDTF">2014-05-16T23:57:36Z</dcterms:modified>
</cp:coreProperties>
</file>