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86" r:id="rId6"/>
    <p:sldId id="262" r:id="rId7"/>
    <p:sldId id="261" r:id="rId8"/>
    <p:sldId id="287" r:id="rId9"/>
    <p:sldId id="263" r:id="rId10"/>
    <p:sldId id="264" r:id="rId11"/>
    <p:sldId id="265" r:id="rId12"/>
    <p:sldId id="266" r:id="rId13"/>
    <p:sldId id="288" r:id="rId14"/>
    <p:sldId id="267" r:id="rId15"/>
    <p:sldId id="289" r:id="rId16"/>
    <p:sldId id="268" r:id="rId17"/>
    <p:sldId id="290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94" r:id="rId33"/>
    <p:sldId id="296" r:id="rId34"/>
    <p:sldId id="293" r:id="rId35"/>
  </p:sldIdLst>
  <p:sldSz cx="12192000" cy="6858000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1149" autoAdjust="0"/>
  </p:normalViewPr>
  <p:slideViewPr>
    <p:cSldViewPr snapToGrid="0">
      <p:cViewPr varScale="1">
        <p:scale>
          <a:sx n="60" d="100"/>
          <a:sy n="60" d="100"/>
        </p:scale>
        <p:origin x="1140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B5A4-95A3-40D2-9427-A4C5A86D8C37}" type="datetimeFigureOut">
              <a:rPr lang="es-UY" smtClean="0"/>
              <a:pPr/>
              <a:t>14/05/2015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7F9F-7EFC-4D2A-A462-EA21016523C7}" type="slidenum">
              <a:rPr lang="es-UY" smtClean="0"/>
              <a:pPr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077855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B5A4-95A3-40D2-9427-A4C5A86D8C37}" type="datetimeFigureOut">
              <a:rPr lang="es-UY" smtClean="0"/>
              <a:pPr/>
              <a:t>14/05/2015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7F9F-7EFC-4D2A-A462-EA21016523C7}" type="slidenum">
              <a:rPr lang="es-UY" smtClean="0"/>
              <a:pPr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458611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B5A4-95A3-40D2-9427-A4C5A86D8C37}" type="datetimeFigureOut">
              <a:rPr lang="es-UY" smtClean="0"/>
              <a:pPr/>
              <a:t>14/05/2015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7F9F-7EFC-4D2A-A462-EA21016523C7}" type="slidenum">
              <a:rPr lang="es-UY" smtClean="0"/>
              <a:pPr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887210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B5A4-95A3-40D2-9427-A4C5A86D8C37}" type="datetimeFigureOut">
              <a:rPr lang="es-UY" smtClean="0"/>
              <a:pPr/>
              <a:t>14/05/2015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7F9F-7EFC-4D2A-A462-EA21016523C7}" type="slidenum">
              <a:rPr lang="es-UY" smtClean="0"/>
              <a:pPr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706548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B5A4-95A3-40D2-9427-A4C5A86D8C37}" type="datetimeFigureOut">
              <a:rPr lang="es-UY" smtClean="0"/>
              <a:pPr/>
              <a:t>14/05/2015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7F9F-7EFC-4D2A-A462-EA21016523C7}" type="slidenum">
              <a:rPr lang="es-UY" smtClean="0"/>
              <a:pPr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553135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B5A4-95A3-40D2-9427-A4C5A86D8C37}" type="datetimeFigureOut">
              <a:rPr lang="es-UY" smtClean="0"/>
              <a:pPr/>
              <a:t>14/05/2015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7F9F-7EFC-4D2A-A462-EA21016523C7}" type="slidenum">
              <a:rPr lang="es-UY" smtClean="0"/>
              <a:pPr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01754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B5A4-95A3-40D2-9427-A4C5A86D8C37}" type="datetimeFigureOut">
              <a:rPr lang="es-UY" smtClean="0"/>
              <a:pPr/>
              <a:t>14/05/2015</a:t>
            </a:fld>
            <a:endParaRPr lang="es-UY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7F9F-7EFC-4D2A-A462-EA21016523C7}" type="slidenum">
              <a:rPr lang="es-UY" smtClean="0"/>
              <a:pPr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737307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B5A4-95A3-40D2-9427-A4C5A86D8C37}" type="datetimeFigureOut">
              <a:rPr lang="es-UY" smtClean="0"/>
              <a:pPr/>
              <a:t>14/05/2015</a:t>
            </a:fld>
            <a:endParaRPr lang="es-U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7F9F-7EFC-4D2A-A462-EA21016523C7}" type="slidenum">
              <a:rPr lang="es-UY" smtClean="0"/>
              <a:pPr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111508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B5A4-95A3-40D2-9427-A4C5A86D8C37}" type="datetimeFigureOut">
              <a:rPr lang="es-UY" smtClean="0"/>
              <a:pPr/>
              <a:t>14/05/2015</a:t>
            </a:fld>
            <a:endParaRPr lang="es-UY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7F9F-7EFC-4D2A-A462-EA21016523C7}" type="slidenum">
              <a:rPr lang="es-UY" smtClean="0"/>
              <a:pPr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0284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B5A4-95A3-40D2-9427-A4C5A86D8C37}" type="datetimeFigureOut">
              <a:rPr lang="es-UY" smtClean="0"/>
              <a:pPr/>
              <a:t>14/05/2015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7F9F-7EFC-4D2A-A462-EA21016523C7}" type="slidenum">
              <a:rPr lang="es-UY" smtClean="0"/>
              <a:pPr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693290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B5A4-95A3-40D2-9427-A4C5A86D8C37}" type="datetimeFigureOut">
              <a:rPr lang="es-UY" smtClean="0"/>
              <a:pPr/>
              <a:t>14/05/2015</a:t>
            </a:fld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7F9F-7EFC-4D2A-A462-EA21016523C7}" type="slidenum">
              <a:rPr lang="es-UY" smtClean="0"/>
              <a:pPr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39687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EB5A4-95A3-40D2-9427-A4C5A86D8C37}" type="datetimeFigureOut">
              <a:rPr lang="es-UY" smtClean="0"/>
              <a:pPr/>
              <a:t>14/05/2015</a:t>
            </a:fld>
            <a:endParaRPr lang="es-U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67F9F-7EFC-4D2A-A462-EA21016523C7}" type="slidenum">
              <a:rPr lang="es-UY" smtClean="0"/>
              <a:pPr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2096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69180" y="3876540"/>
            <a:ext cx="10579373" cy="1894621"/>
          </a:xfrm>
        </p:spPr>
        <p:txBody>
          <a:bodyPr/>
          <a:lstStyle/>
          <a:p>
            <a:endParaRPr lang="es-UY" dirty="0"/>
          </a:p>
        </p:txBody>
      </p:sp>
      <p:pic>
        <p:nvPicPr>
          <p:cNvPr id="1026" name="Picture 2" descr="http://www.lanuevanoticia.com/wp-content/uploads/2013/11/bob-espon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44"/>
            <a:ext cx="12192000" cy="672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1476778" y="154545"/>
            <a:ext cx="9144000" cy="969135"/>
          </a:xfrm>
        </p:spPr>
        <p:txBody>
          <a:bodyPr>
            <a:normAutofit/>
          </a:bodyPr>
          <a:lstStyle/>
          <a:p>
            <a:r>
              <a:rPr lang="es-UY" sz="6000" dirty="0" smtClean="0">
                <a:latin typeface="Ravie" panose="04040805050809020602" pitchFamily="82" charset="0"/>
              </a:rPr>
              <a:t>PORÍFEROS</a:t>
            </a:r>
            <a:endParaRPr lang="es-UY" sz="6000" dirty="0"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94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96949"/>
            <a:ext cx="6650421" cy="815926"/>
          </a:xfrm>
        </p:spPr>
        <p:txBody>
          <a:bodyPr>
            <a:normAutofit fontScale="90000"/>
          </a:bodyPr>
          <a:lstStyle/>
          <a:p>
            <a:pPr algn="ctr"/>
            <a:r>
              <a:rPr lang="es-UY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MESOHILO</a:t>
            </a:r>
            <a:endParaRPr lang="es-UY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6948" y="1209822"/>
            <a:ext cx="11873132" cy="5359791"/>
          </a:xfrm>
        </p:spPr>
        <p:txBody>
          <a:bodyPr>
            <a:normAutofit fontScale="85000" lnSpcReduction="20000"/>
          </a:bodyPr>
          <a:lstStyle/>
          <a:p>
            <a:endParaRPr lang="es-UY" sz="3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Y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ENTRE PINACODERMO Y COANODERMO</a:t>
            </a:r>
          </a:p>
          <a:p>
            <a:r>
              <a:rPr lang="es-UY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PUEDE SER FINO O GRUESO SEGÚN LA ESPONJA</a:t>
            </a:r>
          </a:p>
          <a:p>
            <a:r>
              <a:rPr lang="es-UY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SUSTANCIA GELATINOSA CON PROTEÍNAS</a:t>
            </a:r>
          </a:p>
          <a:p>
            <a:r>
              <a:rPr lang="es-UY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CÉLULAS: </a:t>
            </a:r>
          </a:p>
          <a:p>
            <a:pPr marL="0" indent="0">
              <a:buNone/>
            </a:pPr>
            <a:endParaRPr lang="es-UY" sz="3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UY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UY" sz="3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Esclerocitos</a:t>
            </a:r>
            <a:r>
              <a:rPr lang="es-UY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Forman espículas calcáreas y silíceas</a:t>
            </a:r>
          </a:p>
          <a:p>
            <a:pPr marL="0" indent="0">
              <a:buNone/>
            </a:pPr>
            <a:r>
              <a:rPr lang="es-UY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UY" sz="3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Espongioblastos</a:t>
            </a:r>
            <a:r>
              <a:rPr lang="es-UY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Forman espongina (malla de </a:t>
            </a:r>
            <a:r>
              <a:rPr lang="es-UY" sz="3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colagéno</a:t>
            </a:r>
            <a:r>
              <a:rPr lang="es-UY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s-UY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UY" sz="3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Arqueocitos</a:t>
            </a:r>
            <a:r>
              <a:rPr lang="es-UY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Se </a:t>
            </a:r>
            <a:r>
              <a:rPr lang="es-UY" sz="3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difrencian</a:t>
            </a:r>
            <a:r>
              <a:rPr lang="es-UY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 todos los tipos celulares</a:t>
            </a:r>
          </a:p>
          <a:p>
            <a:pPr marL="0" indent="0">
              <a:buNone/>
            </a:pPr>
            <a:r>
              <a:rPr lang="es-UY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UY" sz="3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Miocitos</a:t>
            </a:r>
            <a:r>
              <a:rPr lang="es-UY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Proteínas contráctiles. Respuesta lenta</a:t>
            </a:r>
          </a:p>
          <a:p>
            <a:pPr marL="0" indent="0">
              <a:buNone/>
            </a:pPr>
            <a:r>
              <a:rPr lang="es-UY" dirty="0" smtClean="0"/>
              <a:t> 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76751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5760" y="365125"/>
            <a:ext cx="792690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UY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FORMAS CORPORALES</a:t>
            </a:r>
            <a:endParaRPr lang="es-UY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5383" y="1825624"/>
            <a:ext cx="11510491" cy="4995959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s-UY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ASCON                  SICON                   LEUCON</a:t>
            </a:r>
            <a:endParaRPr lang="es-UY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cienciacompartida.files.wordpress.com/2010/02/esponjaporife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2914722"/>
            <a:ext cx="2658794" cy="340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351" y="2832795"/>
            <a:ext cx="2628900" cy="3612723"/>
          </a:xfrm>
          <a:prstGeom prst="rect">
            <a:avLst/>
          </a:prstGeom>
        </p:spPr>
      </p:pic>
      <p:pic>
        <p:nvPicPr>
          <p:cNvPr id="6160" name="Picture 16" descr="https://encrypted-tbn0.gstatic.com/images?q=tbn:ANd9GcRuu3oR5eGvbjoL80epx2i93Gd1Qo1okmGEViWdtCTvZo4Wuh7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053" y="2744995"/>
            <a:ext cx="2533650" cy="370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13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11015"/>
            <a:ext cx="10515600" cy="618979"/>
          </a:xfrm>
        </p:spPr>
        <p:txBody>
          <a:bodyPr>
            <a:normAutofit fontScale="90000"/>
          </a:bodyPr>
          <a:lstStyle/>
          <a:p>
            <a:pPr algn="ctr"/>
            <a:r>
              <a:rPr lang="es-UY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ASCON</a:t>
            </a:r>
            <a:endParaRPr lang="es-UY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9151" y="829994"/>
            <a:ext cx="11774658" cy="5852160"/>
          </a:xfrm>
        </p:spPr>
        <p:txBody>
          <a:bodyPr>
            <a:noAutofit/>
          </a:bodyPr>
          <a:lstStyle/>
          <a:p>
            <a:r>
              <a:rPr lang="es-UY" sz="3200" dirty="0" smtClean="0"/>
              <a:t>ESTRUCTURA MAS SIMPLE</a:t>
            </a:r>
          </a:p>
          <a:p>
            <a:r>
              <a:rPr lang="es-UY" sz="3200" dirty="0" smtClean="0"/>
              <a:t>FORMA DE FLORERO CON DISPOSICIÓN TUBULAR</a:t>
            </a:r>
          </a:p>
          <a:p>
            <a:endParaRPr lang="es-UY" sz="3200" dirty="0" smtClean="0"/>
          </a:p>
          <a:p>
            <a:r>
              <a:rPr lang="es-UY" sz="3200" dirty="0" smtClean="0"/>
              <a:t>POSEEN UNA CAVIDAD CENTRAL : </a:t>
            </a:r>
            <a:r>
              <a:rPr lang="es-UY" sz="3200" b="1" dirty="0" smtClean="0"/>
              <a:t>ATRIO</a:t>
            </a:r>
          </a:p>
          <a:p>
            <a:pPr marL="0" indent="0">
              <a:buNone/>
            </a:pPr>
            <a:r>
              <a:rPr lang="es-UY" sz="3200" dirty="0"/>
              <a:t> </a:t>
            </a:r>
            <a:r>
              <a:rPr lang="es-UY" sz="3200" dirty="0" smtClean="0"/>
              <a:t>  ABIERTO AL EXTERIOR POR UN ÚNICO ORIFICIO: </a:t>
            </a:r>
            <a:r>
              <a:rPr lang="es-UY" sz="3200" b="1" dirty="0" smtClean="0"/>
              <a:t>ÓSCULO</a:t>
            </a:r>
          </a:p>
          <a:p>
            <a:r>
              <a:rPr lang="es-UY" sz="3200" dirty="0" smtClean="0"/>
              <a:t>PINACODERMO: POROS POR DONDE PASA EL H2O DEL EXTERIOR AL ATRIO</a:t>
            </a:r>
          </a:p>
          <a:p>
            <a:pPr marL="0" indent="0">
              <a:buNone/>
            </a:pPr>
            <a:endParaRPr lang="es-UY" sz="3600" dirty="0" smtClean="0"/>
          </a:p>
          <a:p>
            <a:pPr marL="0" indent="0" algn="ctr">
              <a:buNone/>
            </a:pPr>
            <a:r>
              <a:rPr lang="es-UY" sz="3600" b="1" dirty="0" smtClean="0"/>
              <a:t>RECORRIDO DEL H2O: POROCITO- ATRIO- ÓSCULO   </a:t>
            </a:r>
            <a:endParaRPr lang="es-UY" sz="3600" b="1" dirty="0"/>
          </a:p>
        </p:txBody>
      </p:sp>
    </p:spTree>
    <p:extLst>
      <p:ext uri="{BB962C8B-B14F-4D97-AF65-F5344CB8AC3E}">
        <p14:creationId xmlns:p14="http://schemas.microsoft.com/office/powerpoint/2010/main" val="402765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7170" name="Picture 2" descr="http://4.bp.blogspot.com/-BUZyx9ZuGbg/T4jJIlu3kjI/AAAAAAAAAF4/BvUs8KdoSh0/s1600/esquema+MB+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0"/>
            <a:ext cx="11830099" cy="678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35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8474"/>
            <a:ext cx="10515600" cy="661182"/>
          </a:xfrm>
        </p:spPr>
        <p:txBody>
          <a:bodyPr>
            <a:normAutofit fontScale="90000"/>
          </a:bodyPr>
          <a:lstStyle/>
          <a:p>
            <a:pPr algn="ctr"/>
            <a:r>
              <a:rPr lang="es-UY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SICON</a:t>
            </a:r>
            <a:endParaRPr lang="es-UY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8811" y="1012874"/>
            <a:ext cx="11859065" cy="5683347"/>
          </a:xfrm>
        </p:spPr>
        <p:txBody>
          <a:bodyPr>
            <a:noAutofit/>
          </a:bodyPr>
          <a:lstStyle/>
          <a:p>
            <a:r>
              <a:rPr lang="es-UY" sz="3200" dirty="0" smtClean="0"/>
              <a:t>PARED MÁS GRUESA Y PLEGADA</a:t>
            </a:r>
          </a:p>
          <a:p>
            <a:r>
              <a:rPr lang="es-UY" sz="3200" dirty="0" smtClean="0"/>
              <a:t>LOS POROS INHALANTES ESTAN FORMADOS POR VARIAS CÉLULAS Y SE DENOMINAN</a:t>
            </a:r>
            <a:r>
              <a:rPr lang="es-UY" sz="3200" b="1" dirty="0" smtClean="0"/>
              <a:t>: POROS DÉRMICOS</a:t>
            </a:r>
          </a:p>
          <a:p>
            <a:r>
              <a:rPr lang="es-UY" sz="3200" dirty="0" smtClean="0"/>
              <a:t>DE LOS POROS PARTEN CANALES INCURRENTES QUE DESEMBOCAN EN UNA CÁMARA FLAGELADA QUE CONTIENE COANOCITOS</a:t>
            </a:r>
          </a:p>
          <a:p>
            <a:r>
              <a:rPr lang="es-UY" sz="3200" dirty="0" smtClean="0"/>
              <a:t>LA CAMARA FLAGELADA DESEMBOCA EN EL ATRIO</a:t>
            </a:r>
          </a:p>
          <a:p>
            <a:pPr marL="0" indent="0" algn="ctr">
              <a:buNone/>
            </a:pPr>
            <a:r>
              <a:rPr lang="es-UY" sz="3600" b="1" dirty="0" smtClean="0"/>
              <a:t>RECORRIDO DEL AGUA: </a:t>
            </a:r>
            <a:r>
              <a:rPr lang="es-UY" sz="3600" b="1" dirty="0"/>
              <a:t>CANAL </a:t>
            </a:r>
            <a:r>
              <a:rPr lang="es-UY" sz="3600" b="1" dirty="0" smtClean="0"/>
              <a:t>INCURRENTE-PORO DÉRMICO- - CÁMARA FLAGELADA- ATRIO- ÓSCULO</a:t>
            </a:r>
          </a:p>
        </p:txBody>
      </p:sp>
    </p:spTree>
    <p:extLst>
      <p:ext uri="{BB962C8B-B14F-4D97-AF65-F5344CB8AC3E}">
        <p14:creationId xmlns:p14="http://schemas.microsoft.com/office/powerpoint/2010/main" val="321364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8194" name="Picture 2" descr="http://www.asturnatura.com/Imagenes/articulos/porifera/wwwsicono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71" y="331621"/>
            <a:ext cx="11886371" cy="640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96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96949"/>
            <a:ext cx="10515600" cy="618978"/>
          </a:xfrm>
        </p:spPr>
        <p:txBody>
          <a:bodyPr>
            <a:normAutofit fontScale="90000"/>
          </a:bodyPr>
          <a:lstStyle/>
          <a:p>
            <a:pPr algn="ctr"/>
            <a:r>
              <a:rPr lang="es-UY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LEUCON</a:t>
            </a:r>
            <a:endParaRPr lang="es-UY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2880" y="1237957"/>
            <a:ext cx="11901268" cy="5219114"/>
          </a:xfrm>
        </p:spPr>
        <p:txBody>
          <a:bodyPr/>
          <a:lstStyle/>
          <a:p>
            <a:r>
              <a:rPr lang="es-U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PARED TAN PEGADA QUE NO HAY ATRIO</a:t>
            </a:r>
          </a:p>
          <a:p>
            <a:r>
              <a:rPr lang="es-U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H2O DE LAS CÁMARAS FLAGELADAS PASA A CANALES EXCURRENTES Y DE AHÍ AL ÓSCULO</a:t>
            </a:r>
          </a:p>
          <a:p>
            <a:pPr algn="ctr"/>
            <a:endParaRPr lang="es-UY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UY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RECORRIDO DEL AGUA: </a:t>
            </a:r>
            <a:r>
              <a:rPr lang="es-UY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PORO DÉRMICO- CANAL </a:t>
            </a:r>
            <a:r>
              <a:rPr lang="es-UY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INCURRENTE- </a:t>
            </a:r>
            <a:r>
              <a:rPr lang="es-UY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CÁMARA </a:t>
            </a:r>
            <a:r>
              <a:rPr lang="es-UY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FLAGELADA-  CANAL EXCURRENTE- ÓSCULOS</a:t>
            </a:r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71647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9218" name="Picture 2" descr="http://www.asturnatura.com/Imagenes/articulos/porifera/wwwleuc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38" y="225132"/>
            <a:ext cx="11759761" cy="655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75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96949"/>
            <a:ext cx="7848600" cy="970669"/>
          </a:xfrm>
        </p:spPr>
        <p:txBody>
          <a:bodyPr>
            <a:normAutofit/>
          </a:bodyPr>
          <a:lstStyle/>
          <a:p>
            <a:pPr algn="ctr"/>
            <a:r>
              <a:rPr lang="es-UY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ESQUELETO</a:t>
            </a:r>
            <a:endParaRPr lang="es-UY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9151" y="1350498"/>
            <a:ext cx="11746523" cy="5289453"/>
          </a:xfrm>
        </p:spPr>
        <p:txBody>
          <a:bodyPr>
            <a:normAutofit/>
          </a:bodyPr>
          <a:lstStyle/>
          <a:p>
            <a:r>
              <a:rPr lang="es-U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ELEMENTOS DE DOS TIPOS:</a:t>
            </a:r>
          </a:p>
          <a:p>
            <a:pPr marL="0" indent="0">
              <a:buNone/>
            </a:pPr>
            <a:endParaRPr lang="es-UY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ÓRGANICOS: COLÁGENO</a:t>
            </a:r>
          </a:p>
          <a:p>
            <a:r>
              <a:rPr lang="es-U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INORGÁNICOS: SÍLICE O CARBONATO DE CALCIO (ESPICULAS)</a:t>
            </a:r>
          </a:p>
          <a:p>
            <a:endParaRPr lang="es-UY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LA CANTIDAD DE ELEMENTOS INORGÁNICOS ES MAYOR A LA DE ORGÁNICOS LA ESPONJA ES MÁS RÍGIDA Y POSEE APARIENCIA DE PIEDRA</a:t>
            </a:r>
            <a:endParaRPr lang="es-UY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58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abchomeopatia.com/wp-content/uploads/2010/04/Spong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766" y="3438989"/>
            <a:ext cx="3170897" cy="317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233745" cy="1027577"/>
          </a:xfrm>
        </p:spPr>
        <p:txBody>
          <a:bodyPr>
            <a:normAutofit/>
          </a:bodyPr>
          <a:lstStyle/>
          <a:p>
            <a:pPr algn="ctr"/>
            <a:r>
              <a:rPr lang="es-UY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COLÁGENO</a:t>
            </a:r>
            <a:endParaRPr lang="es-UY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UY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Y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FORMA DE MALLA FIBROSA </a:t>
            </a:r>
          </a:p>
          <a:p>
            <a:pPr marL="0" indent="0">
              <a:buNone/>
            </a:pPr>
            <a:r>
              <a:rPr lang="es-UY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ESPONGINA SITUADA EN EL     MESOHILO</a:t>
            </a:r>
            <a:endParaRPr lang="es-UY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22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7577" y="373487"/>
            <a:ext cx="11487955" cy="6284890"/>
          </a:xfrm>
        </p:spPr>
        <p:txBody>
          <a:bodyPr>
            <a:normAutofit lnSpcReduction="10000"/>
          </a:bodyPr>
          <a:lstStyle/>
          <a:p>
            <a:r>
              <a:rPr lang="es-UY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 LATÍN: </a:t>
            </a:r>
            <a:r>
              <a:rPr lang="es-UY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PORUS: </a:t>
            </a:r>
            <a:r>
              <a:rPr lang="es-UY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POROS</a:t>
            </a:r>
          </a:p>
          <a:p>
            <a:pPr marL="0" indent="0">
              <a:buNone/>
            </a:pPr>
            <a:r>
              <a:rPr lang="es-UY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Y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s-UY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FERRE: </a:t>
            </a:r>
            <a:r>
              <a:rPr lang="es-UY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 LLEVO</a:t>
            </a:r>
          </a:p>
          <a:p>
            <a:r>
              <a:rPr lang="es-UY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LAS CONSIDERABA PLANTAS </a:t>
            </a:r>
          </a:p>
          <a:p>
            <a:pPr marL="0" indent="0">
              <a:buNone/>
            </a:pPr>
            <a:r>
              <a:rPr lang="es-UY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HASTA 1975 QUE SE DESCRIBIÓ LA  NATURALEZA DE SUS CORRIENTES DE AGUA</a:t>
            </a:r>
          </a:p>
          <a:p>
            <a:r>
              <a:rPr lang="es-UY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LAS CLASIFICABA JUNTO CON CNIDARIOS</a:t>
            </a:r>
          </a:p>
          <a:p>
            <a:r>
              <a:rPr lang="es-UY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REINO: ANIMAL</a:t>
            </a:r>
          </a:p>
          <a:p>
            <a:r>
              <a:rPr lang="es-UY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FILO: PORIFEROS</a:t>
            </a:r>
          </a:p>
          <a:p>
            <a:pPr marL="0" indent="0">
              <a:buNone/>
            </a:pP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9592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iologia.laguia2000.com/wp-content/uploads/2010/12/espiculas1-300x2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554" y="150140"/>
            <a:ext cx="4148645" cy="287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871693" cy="1325563"/>
          </a:xfrm>
        </p:spPr>
        <p:txBody>
          <a:bodyPr>
            <a:normAutofit/>
          </a:bodyPr>
          <a:lstStyle/>
          <a:p>
            <a:pPr algn="ctr"/>
            <a:r>
              <a:rPr lang="es-UY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ESPÍCULAS</a:t>
            </a:r>
            <a:endParaRPr lang="es-UY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8790" y="1825624"/>
            <a:ext cx="11655380" cy="4755479"/>
          </a:xfrm>
        </p:spPr>
        <p:txBody>
          <a:bodyPr>
            <a:noAutofit/>
          </a:bodyPr>
          <a:lstStyle/>
          <a:p>
            <a:endParaRPr lang="es-UY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UY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UY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Y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MÚLTIPLES FORMAS Y TAMAÑOS</a:t>
            </a:r>
          </a:p>
          <a:p>
            <a:endParaRPr lang="es-UY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Y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CALCÁREAS O SILÍCEAS</a:t>
            </a:r>
          </a:p>
        </p:txBody>
      </p:sp>
    </p:spTree>
    <p:extLst>
      <p:ext uri="{BB962C8B-B14F-4D97-AF65-F5344CB8AC3E}">
        <p14:creationId xmlns:p14="http://schemas.microsoft.com/office/powerpoint/2010/main" val="342440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808076" cy="1325563"/>
          </a:xfrm>
        </p:spPr>
        <p:txBody>
          <a:bodyPr>
            <a:normAutofit/>
          </a:bodyPr>
          <a:lstStyle/>
          <a:p>
            <a:pPr algn="ctr"/>
            <a:r>
              <a:rPr lang="es-UY" sz="6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CLASES</a:t>
            </a:r>
            <a:endParaRPr lang="es-UY" sz="6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Y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CALCÁREAS</a:t>
            </a:r>
          </a:p>
          <a:p>
            <a:r>
              <a:rPr lang="es-UY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HEXACTINÉLIDA</a:t>
            </a:r>
          </a:p>
          <a:p>
            <a:r>
              <a:rPr lang="es-UY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DEMOSPONJAS</a:t>
            </a:r>
            <a:endParaRPr lang="es-UY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88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697717" cy="1325563"/>
          </a:xfrm>
        </p:spPr>
        <p:txBody>
          <a:bodyPr>
            <a:normAutofit/>
          </a:bodyPr>
          <a:lstStyle/>
          <a:p>
            <a:pPr algn="ctr"/>
            <a:r>
              <a:rPr lang="es-UY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CALCÁREAS</a:t>
            </a:r>
            <a:endParaRPr lang="es-UY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31853" y="1825624"/>
            <a:ext cx="6658377" cy="4768359"/>
          </a:xfrm>
        </p:spPr>
        <p:txBody>
          <a:bodyPr/>
          <a:lstStyle/>
          <a:p>
            <a:r>
              <a:rPr lang="es-U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ESPÍCULAS DE CARBONATO DE CALCIO</a:t>
            </a:r>
          </a:p>
          <a:p>
            <a:r>
              <a:rPr lang="es-U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MARINAS GENERALMENTE SUPERFICIALES</a:t>
            </a:r>
          </a:p>
          <a:p>
            <a:r>
              <a:rPr lang="es-U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 LAS TRES FORMAS CORPORALES</a:t>
            </a:r>
          </a:p>
          <a:p>
            <a:endParaRPr lang="es-UY" dirty="0"/>
          </a:p>
        </p:txBody>
      </p:sp>
      <p:pic>
        <p:nvPicPr>
          <p:cNvPr id="1026" name="Picture 2" descr="http://cmaps.cmappers.net/rid=1KGL5FND1-1SDWPBN-10K/POR%C3%8DFER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4" y="1690688"/>
            <a:ext cx="4762500" cy="4903295"/>
          </a:xfrm>
          <a:prstGeom prst="rect">
            <a:avLst/>
          </a:prstGeom>
          <a:noFill/>
          <a:ln w="539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64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028793" cy="1325563"/>
          </a:xfrm>
        </p:spPr>
        <p:txBody>
          <a:bodyPr>
            <a:normAutofit/>
          </a:bodyPr>
          <a:lstStyle/>
          <a:p>
            <a:pPr algn="ctr"/>
            <a:r>
              <a:rPr lang="es-UY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HEXACTINELLIDA</a:t>
            </a:r>
            <a:endParaRPr lang="es-UY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9489" y="1814732"/>
            <a:ext cx="5894363" cy="4726745"/>
          </a:xfrm>
        </p:spPr>
        <p:txBody>
          <a:bodyPr>
            <a:normAutofit/>
          </a:bodyPr>
          <a:lstStyle/>
          <a:p>
            <a:r>
              <a:rPr lang="es-U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ESPÍCULAS SILÍCEAS</a:t>
            </a:r>
          </a:p>
          <a:p>
            <a:pPr marL="0" indent="0">
              <a:buNone/>
            </a:pPr>
            <a:r>
              <a:rPr lang="es-U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s-U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MARINAS GENERALMENTE DE PROFUNDIDAD</a:t>
            </a:r>
          </a:p>
          <a:p>
            <a:r>
              <a:rPr lang="es-U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 CORPORAL DE TIPO LEUCON</a:t>
            </a:r>
          </a:p>
        </p:txBody>
      </p:sp>
      <p:pic>
        <p:nvPicPr>
          <p:cNvPr id="2050" name="Picture 2" descr="http://upload.wikimedia.org/wikipedia/commons/c/c9/Venus_Flower_Bask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876" y="2527994"/>
            <a:ext cx="4471729" cy="4013483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51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758354" cy="1325563"/>
          </a:xfrm>
        </p:spPr>
        <p:txBody>
          <a:bodyPr>
            <a:normAutofit/>
          </a:bodyPr>
          <a:lstStyle/>
          <a:p>
            <a:pPr algn="ctr"/>
            <a:r>
              <a:rPr lang="es-UY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DESMOSPONJAS</a:t>
            </a:r>
            <a:endParaRPr lang="es-UY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825624"/>
            <a:ext cx="7596554" cy="5032375"/>
          </a:xfrm>
        </p:spPr>
        <p:txBody>
          <a:bodyPr>
            <a:normAutofit/>
          </a:bodyPr>
          <a:lstStyle/>
          <a:p>
            <a:r>
              <a:rPr lang="es-U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TODAS FORMA LEUCON</a:t>
            </a:r>
          </a:p>
          <a:p>
            <a:r>
              <a:rPr lang="es-U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MARINAS, AGUA SALOBRE O DULCEACUÍCOLAS</a:t>
            </a:r>
          </a:p>
          <a:p>
            <a:r>
              <a:rPr lang="es-U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 DE ESPONGINA MAS ESPÍCULAS</a:t>
            </a:r>
          </a:p>
          <a:p>
            <a:r>
              <a:rPr lang="es-U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SOLO RED DE ESPONGINA FORMA MENOS RÍGIDA (SE USAN PARA BAÑO) </a:t>
            </a:r>
            <a:endParaRPr lang="es-UY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03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296807" cy="1832643"/>
          </a:xfrm>
        </p:spPr>
        <p:txBody>
          <a:bodyPr>
            <a:noAutofit/>
          </a:bodyPr>
          <a:lstStyle/>
          <a:p>
            <a:pPr algn="ctr"/>
            <a:r>
              <a:rPr lang="es-UY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NUTRICIÓN, EXCRECIÓN E INTERCAMBIO GASEOSO</a:t>
            </a:r>
            <a:br>
              <a:rPr lang="es-UY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UY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Debido al Sistema Acuífero</a:t>
            </a:r>
            <a:endParaRPr lang="es-UY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1015" y="2743200"/>
            <a:ext cx="11859065" cy="393895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UY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SUSPENSÍVORAS </a:t>
            </a:r>
          </a:p>
          <a:p>
            <a:pPr algn="just"/>
            <a:endParaRPr lang="es-UY" sz="3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UY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DISTRIBUYEN LOS NUTRIENTES A TODAS LAS CÉLULAS DE LA ESPONJA</a:t>
            </a:r>
          </a:p>
          <a:p>
            <a:pPr marL="0" indent="0" algn="just">
              <a:buNone/>
            </a:pPr>
            <a:endParaRPr lang="es-UY" sz="3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UY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EXCRECIÓN  E INTERCAMBIO GASEOSO OCURRE POR DIFUSIÓN SIMPLE EN LAS CÉLULAS</a:t>
            </a:r>
          </a:p>
          <a:p>
            <a:pPr algn="just"/>
            <a:endParaRPr lang="es-UY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72134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3218" y="365125"/>
            <a:ext cx="7408823" cy="1325563"/>
          </a:xfrm>
        </p:spPr>
        <p:txBody>
          <a:bodyPr>
            <a:noAutofit/>
          </a:bodyPr>
          <a:lstStyle/>
          <a:p>
            <a:pPr algn="ctr"/>
            <a:r>
              <a:rPr lang="es-UY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Y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SENSIBILIDAD</a:t>
            </a:r>
            <a:endParaRPr lang="es-UY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3218" y="1856935"/>
            <a:ext cx="11198224" cy="4896291"/>
          </a:xfrm>
        </p:spPr>
        <p:txBody>
          <a:bodyPr/>
          <a:lstStyle/>
          <a:p>
            <a:r>
              <a:rPr lang="es-U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CAPACES DE RESPONDER </a:t>
            </a:r>
          </a:p>
          <a:p>
            <a:pPr marL="0" indent="0">
              <a:buNone/>
            </a:pPr>
            <a:r>
              <a:rPr lang="es-U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A ESTÍMULOS: </a:t>
            </a:r>
          </a:p>
          <a:p>
            <a:pPr marL="0" indent="0">
              <a:buNone/>
            </a:pPr>
            <a:endParaRPr lang="es-UY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U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-CERRANDO LOS OSTIOLOS</a:t>
            </a:r>
          </a:p>
          <a:p>
            <a:pPr marL="0" indent="0">
              <a:buNone/>
            </a:pPr>
            <a:r>
              <a:rPr lang="es-U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-ESTRECHANDO LOS CANALES</a:t>
            </a:r>
          </a:p>
          <a:p>
            <a:pPr marL="0" indent="0">
              <a:buNone/>
            </a:pPr>
            <a:r>
              <a:rPr lang="es-U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-REDUCCIÓN DEL FLUJO DE AGUA</a:t>
            </a:r>
          </a:p>
          <a:p>
            <a:pPr marL="0" indent="0">
              <a:buNone/>
            </a:pPr>
            <a:endParaRPr lang="es-UY" dirty="0"/>
          </a:p>
        </p:txBody>
      </p:sp>
      <p:pic>
        <p:nvPicPr>
          <p:cNvPr id="4098" name="Picture 2" descr="https://encrypted-tbn3.gstatic.com/images?q=tbn:ANd9GcT3fTDD2ZeW0Itu6cUAw9C6Ua7pL7RSCT62KLlpzfVkiay4EtlvK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529" y="110891"/>
            <a:ext cx="4079671" cy="4079671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24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0563" y="4851400"/>
            <a:ext cx="6871138" cy="1325563"/>
          </a:xfrm>
        </p:spPr>
        <p:txBody>
          <a:bodyPr>
            <a:normAutofit/>
          </a:bodyPr>
          <a:lstStyle/>
          <a:p>
            <a:pPr algn="ctr"/>
            <a:r>
              <a:rPr lang="es-UY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REPRODUCCIÓN</a:t>
            </a:r>
            <a:endParaRPr lang="es-UY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Y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ASEXUADA</a:t>
            </a:r>
          </a:p>
          <a:p>
            <a:endParaRPr lang="es-UY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Y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SEXUADA</a:t>
            </a:r>
            <a:endParaRPr lang="es-UY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i162.photobucket.com/albums/t256/leandrux/Bob%20Esponja/n1265952786_30208788_37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876" y="318436"/>
            <a:ext cx="5973602" cy="3982403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06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202214" cy="1325563"/>
          </a:xfrm>
        </p:spPr>
        <p:txBody>
          <a:bodyPr>
            <a:normAutofit/>
          </a:bodyPr>
          <a:lstStyle/>
          <a:p>
            <a:pPr algn="ctr"/>
            <a:r>
              <a:rPr lang="es-UY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ASEXUADA</a:t>
            </a:r>
            <a:endParaRPr lang="es-UY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474" y="1825624"/>
            <a:ext cx="11788726" cy="4814327"/>
          </a:xfrm>
        </p:spPr>
        <p:txBody>
          <a:bodyPr/>
          <a:lstStyle/>
          <a:p>
            <a:pPr marL="0" indent="0" algn="just">
              <a:buNone/>
            </a:pPr>
            <a:endParaRPr lang="es-UY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UY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TODAS TIENEN LA CAPACIDAD DE GENERAR NUEVOS INDIVIDUOS A PARTIR DE FRAGMENTOS</a:t>
            </a:r>
          </a:p>
          <a:p>
            <a:pPr marL="0" indent="0" algn="just">
              <a:buNone/>
            </a:pPr>
            <a:endParaRPr lang="es-UY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UY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FORMACIÓN DE YEMAS</a:t>
            </a:r>
            <a:r>
              <a:rPr lang="es-U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PEDAZOS QUE SE SEPARAN DEL PROGENITOR, FLOTAN Y SE FIJAN A UN SUSTRATO Y GENERAN UN NUEVO INDIVIDUO O COLONIA</a:t>
            </a:r>
          </a:p>
          <a:p>
            <a:pPr marL="0" indent="0">
              <a:buNone/>
            </a:pPr>
            <a:endParaRPr lang="es-UY" dirty="0" smtClean="0"/>
          </a:p>
          <a:p>
            <a:pPr marL="0" indent="0">
              <a:buNone/>
            </a:pPr>
            <a:endParaRPr lang="es-UY" dirty="0" smtClean="0"/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61403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948" y="225084"/>
            <a:ext cx="7354735" cy="1195754"/>
          </a:xfrm>
        </p:spPr>
        <p:txBody>
          <a:bodyPr>
            <a:normAutofit fontScale="90000"/>
          </a:bodyPr>
          <a:lstStyle/>
          <a:p>
            <a:pPr algn="ctr"/>
            <a:r>
              <a:rPr lang="es-UY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FORMACIÓN DE GÉMULAS</a:t>
            </a:r>
            <a:r>
              <a:rPr lang="es-UY" dirty="0" smtClean="0">
                <a:solidFill>
                  <a:schemeClr val="bg1"/>
                </a:solidFill>
              </a:rPr>
              <a:t> </a:t>
            </a:r>
            <a:r>
              <a:rPr lang="es-UY" dirty="0" smtClean="0"/>
              <a:t/>
            </a:r>
            <a:br>
              <a:rPr lang="es-UY" dirty="0" smtClean="0"/>
            </a:br>
            <a:endParaRPr lang="es-UY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6948" y="1010653"/>
            <a:ext cx="6733241" cy="5643365"/>
          </a:xfrm>
        </p:spPr>
        <p:txBody>
          <a:bodyPr>
            <a:normAutofit/>
          </a:bodyPr>
          <a:lstStyle/>
          <a:p>
            <a:r>
              <a:rPr lang="es-U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UNA CÉLULA  ACUMULA NUTRIENTES Y FAGOCITA OTRAS CÉLULAS </a:t>
            </a:r>
          </a:p>
          <a:p>
            <a:r>
              <a:rPr lang="es-U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FORMA UNA CUBIERTA DE COLÁGENO ALREDEDOR</a:t>
            </a:r>
          </a:p>
          <a:p>
            <a:r>
              <a:rPr lang="es-U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LA CUBIERTA SE INSERTAN ESPÍCULAS CON FORMA DE MANCUERDA </a:t>
            </a:r>
          </a:p>
          <a:p>
            <a:r>
              <a:rPr lang="es-UY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QUEDA EN LA CUBIERTA UN ORIFICIO</a:t>
            </a:r>
            <a:endParaRPr lang="es-UY" dirty="0"/>
          </a:p>
        </p:txBody>
      </p:sp>
      <p:pic>
        <p:nvPicPr>
          <p:cNvPr id="4" name="Picture 2" descr="http://www.asturnatura.com/Imagenes/articulos/porifera/wwwgemu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058" y="2921464"/>
            <a:ext cx="4810210" cy="3732554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57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6214" y="306387"/>
            <a:ext cx="7937679" cy="1140897"/>
          </a:xfrm>
        </p:spPr>
        <p:txBody>
          <a:bodyPr>
            <a:normAutofit fontScale="90000"/>
          </a:bodyPr>
          <a:lstStyle/>
          <a:p>
            <a:pPr algn="ctr"/>
            <a:r>
              <a:rPr lang="es-UY" sz="6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FUNCIÓN BIOLÓGICA</a:t>
            </a:r>
            <a:endParaRPr lang="es-UY" sz="6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www.kennislink.nl/upload/135202_962_1123761476175-eerstedieropaarde02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893" y="3879481"/>
            <a:ext cx="3657600" cy="2819400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296213" y="1506022"/>
            <a:ext cx="750838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UY" sz="3200" dirty="0" smtClean="0"/>
              <a:t>FILTRADORES: ALIMENTOS, VIRUS, BACTERIAS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UY" sz="3200" dirty="0" smtClean="0"/>
              <a:t>CICLOS BIOLOGICOS (CALCIO)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UY" sz="3200" dirty="0" smtClean="0"/>
              <a:t>USO MEDICINAL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UY" sz="3200" dirty="0" smtClean="0"/>
              <a:t>COMERCIAL: ESPONJAS DE BAÑO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UY" sz="3200" dirty="0" smtClean="0"/>
              <a:t>CADENAS ALIMENTARIAS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UY" sz="3200" dirty="0" smtClean="0"/>
              <a:t>HABITAT PARA OTROS ANIMALES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UY" sz="3200" dirty="0" smtClean="0"/>
              <a:t>SIMBIOSIS (CASA, PROTECCION, ALIMENTACION)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UY" sz="3200" dirty="0" smtClean="0"/>
              <a:t>MARCADORES BIOLOGICOS</a:t>
            </a:r>
          </a:p>
          <a:p>
            <a:endParaRPr lang="es-UY" dirty="0"/>
          </a:p>
        </p:txBody>
      </p:sp>
      <p:pic>
        <p:nvPicPr>
          <p:cNvPr id="3076" name="Picture 4" descr="http://www.ecocrianza.com/images/Esponja%20natural%20%20para%20bebes%20con%20patito%20de%20made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998" y="126124"/>
            <a:ext cx="3515481" cy="3446999"/>
          </a:xfrm>
          <a:prstGeom prst="rect">
            <a:avLst/>
          </a:prstGeom>
          <a:noFill/>
          <a:ln w="412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43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2879" y="407963"/>
            <a:ext cx="11648049" cy="6133514"/>
          </a:xfrm>
        </p:spPr>
        <p:txBody>
          <a:bodyPr/>
          <a:lstStyle/>
          <a:p>
            <a:r>
              <a:rPr lang="es-UY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MECANISMO DE RESISTENCIA</a:t>
            </a:r>
          </a:p>
          <a:p>
            <a:endParaRPr lang="es-UY" dirty="0" smtClean="0"/>
          </a:p>
          <a:p>
            <a:pPr marL="0" indent="0" algn="just">
              <a:buNone/>
            </a:pPr>
            <a:r>
              <a:rPr lang="es-UY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CUANDO LAS CONDICIONES CLIMÁTICAS SON DESFAVORABLES SE FORMAN CIENTOS DE GÉMULAS, LAS ESPONJAS SE DESINTEGRAN Y LAS GÉMULAS QUEDAN A MODO DE RESISTENCIA EN FORMA LATENTE.</a:t>
            </a:r>
          </a:p>
          <a:p>
            <a:pPr marL="0" indent="0" algn="just">
              <a:buNone/>
            </a:pPr>
            <a:endParaRPr lang="es-UY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UY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UY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CUANDO LAS CONDICIONES CLIMÁTICAS VUELVEN A SER FAVORABLES LOS ARQUEOCITOS SALEN POR EL MICROPILO Y SE DIFERENCIAN EN TODAS LAS CÉLULAS QUE CONSTITUYEN LAS ESPONJAS</a:t>
            </a:r>
            <a:endParaRPr lang="es-UY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79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702083" cy="1325563"/>
          </a:xfrm>
        </p:spPr>
        <p:txBody>
          <a:bodyPr>
            <a:normAutofit/>
          </a:bodyPr>
          <a:lstStyle/>
          <a:p>
            <a:pPr algn="ctr"/>
            <a:r>
              <a:rPr lang="es-UY" sz="6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SEXUADA</a:t>
            </a:r>
            <a:endParaRPr lang="es-UY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1354" y="1825625"/>
            <a:ext cx="11774658" cy="4884664"/>
          </a:xfrm>
        </p:spPr>
        <p:txBody>
          <a:bodyPr/>
          <a:lstStyle/>
          <a:p>
            <a:pPr marL="0" indent="0">
              <a:buNone/>
            </a:pPr>
            <a:r>
              <a:rPr lang="es-UY" b="1" dirty="0" smtClean="0"/>
              <a:t> </a:t>
            </a:r>
            <a:r>
              <a:rPr lang="es-UY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HERMAFRODITAS PERO PRODUCEN </a:t>
            </a:r>
          </a:p>
          <a:p>
            <a:pPr marL="0" indent="0">
              <a:buNone/>
            </a:pPr>
            <a:r>
              <a:rPr lang="es-UY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Y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GAMETOS EN DIFERENTES MOMENTOS</a:t>
            </a:r>
          </a:p>
          <a:p>
            <a:pPr marL="0" indent="0">
              <a:buNone/>
            </a:pPr>
            <a:endParaRPr lang="es-UY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Y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GAMETOS SE FORMAN A NIVEL CELULAR POR DIFERENCIACIÓN (NO GÓNADAS)</a:t>
            </a:r>
          </a:p>
          <a:p>
            <a:endParaRPr lang="es-UY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Y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fecundación externa</a:t>
            </a:r>
            <a:endParaRPr lang="es-UY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Y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fecundación interna</a:t>
            </a:r>
            <a:endParaRPr lang="es-UY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UY" dirty="0"/>
          </a:p>
        </p:txBody>
      </p:sp>
      <p:pic>
        <p:nvPicPr>
          <p:cNvPr id="7174" name="Picture 6" descr="http://1.bp.blogspot.com/-9j3WkmbWZ2w/T1epCK-nOPI/AAAAAAAAAFg/lhZtQFvMeL0/s350/ovulo_espermatozoide%255B1%25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103" y="4091152"/>
            <a:ext cx="3816364" cy="2475186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66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9235" y="0"/>
            <a:ext cx="12211235" cy="734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361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-1"/>
            <a:ext cx="12070079" cy="68580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UY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FECUNDACIÓN </a:t>
            </a:r>
            <a:r>
              <a:rPr lang="es-UY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</a:t>
            </a:r>
            <a:endParaRPr lang="es-UY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UY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Y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s-UY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PORÍFERO LIBERA ESPERMATOZOIDES AL AGUA</a:t>
            </a:r>
          </a:p>
          <a:p>
            <a:endParaRPr lang="es-UY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Y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FORMA UNA “FUMAROLA” ESPECIE DE BLANCURA Q SE DISTINGUE EN H2O</a:t>
            </a:r>
          </a:p>
          <a:p>
            <a:endParaRPr lang="es-UY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Y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ARRASTRE DEL AGUA HACE QUE LA FUMAROLA ENTRE A OTRO PORÍFERO QUE TIENE AL ÓVULO EN EL </a:t>
            </a:r>
            <a:r>
              <a:rPr lang="es-UY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INTERIOR</a:t>
            </a:r>
            <a:endParaRPr lang="es-UY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UY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Y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s-UY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LIBERAN LARVAS POR EL ÓSCULO</a:t>
            </a:r>
          </a:p>
          <a:p>
            <a:endParaRPr lang="es-UY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Y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LARVAS DE VIDA QUE LUEGO SE FIJARÁN A </a:t>
            </a:r>
            <a:r>
              <a:rPr lang="es-UY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s-UY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SUSTRATO</a:t>
            </a:r>
            <a:endParaRPr lang="es-UY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11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k35.kn3.net/0D00499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197"/>
            <a:ext cx="12192000" cy="769596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UY" sz="6600" dirty="0">
              <a:solidFill>
                <a:schemeClr val="bg1"/>
              </a:solidFill>
              <a:latin typeface="Snap ITC" panose="04040A07060A02020202" pitchFamily="82" charset="0"/>
            </a:endParaRPr>
          </a:p>
          <a:p>
            <a:pPr marL="0" indent="0" algn="ctr">
              <a:buNone/>
            </a:pPr>
            <a:endParaRPr lang="es-UY" sz="8000" dirty="0" smtClean="0">
              <a:solidFill>
                <a:schemeClr val="bg1"/>
              </a:solidFill>
              <a:latin typeface="Snap ITC" panose="04040A07060A02020202" pitchFamily="82" charset="0"/>
            </a:endParaRPr>
          </a:p>
          <a:p>
            <a:pPr marL="0" indent="0" algn="ctr">
              <a:buNone/>
            </a:pPr>
            <a:r>
              <a:rPr lang="es-UY" sz="8800" dirty="0" smtClean="0">
                <a:solidFill>
                  <a:schemeClr val="bg1"/>
                </a:solidFill>
                <a:latin typeface="Snap ITC" panose="04040A07060A02020202" pitchFamily="82" charset="0"/>
              </a:rPr>
              <a:t>GRACIAS!!!</a:t>
            </a:r>
            <a:endParaRPr lang="es-UY" sz="8800" dirty="0">
              <a:solidFill>
                <a:schemeClr val="bg1"/>
              </a:solidFill>
              <a:latin typeface="Snap ITC" panose="04040A07060A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474" y="365126"/>
            <a:ext cx="8950933" cy="689952"/>
          </a:xfrm>
        </p:spPr>
        <p:txBody>
          <a:bodyPr>
            <a:noAutofit/>
          </a:bodyPr>
          <a:lstStyle/>
          <a:p>
            <a:pPr algn="ctr"/>
            <a:r>
              <a:rPr lang="es-UY" sz="6600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DIAGNOSIS</a:t>
            </a:r>
            <a:endParaRPr lang="es-UY" sz="66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474" y="1167618"/>
            <a:ext cx="12093526" cy="5690382"/>
          </a:xfrm>
        </p:spPr>
        <p:txBody>
          <a:bodyPr>
            <a:normAutofit fontScale="77500" lnSpcReduction="20000"/>
          </a:bodyPr>
          <a:lstStyle/>
          <a:p>
            <a:endParaRPr lang="es-UY" sz="4700" dirty="0"/>
          </a:p>
          <a:p>
            <a:r>
              <a:rPr lang="es-UY" sz="4700" dirty="0" smtClean="0"/>
              <a:t>ACUÁTICOS: MARINOS Y DULCEACUÍCOLAS (5500 SPP)</a:t>
            </a:r>
          </a:p>
          <a:p>
            <a:r>
              <a:rPr lang="es-UY" sz="4700" dirty="0" smtClean="0"/>
              <a:t>SOLITARIAS O COLONIALES</a:t>
            </a:r>
          </a:p>
          <a:p>
            <a:r>
              <a:rPr lang="es-UY" sz="4700" dirty="0" smtClean="0"/>
              <a:t>SÉSILES Y BENTÓNICOS</a:t>
            </a:r>
          </a:p>
          <a:p>
            <a:r>
              <a:rPr lang="es-UY" sz="4700" dirty="0" smtClean="0"/>
              <a:t>LARVAS DE VIDA LIBRE</a:t>
            </a:r>
          </a:p>
          <a:p>
            <a:r>
              <a:rPr lang="es-UY" sz="4700" dirty="0" smtClean="0"/>
              <a:t>ASIMÉTRICOS</a:t>
            </a:r>
          </a:p>
          <a:p>
            <a:r>
              <a:rPr lang="es-UY" sz="4700" dirty="0" smtClean="0"/>
              <a:t>SUSPENSÍVOROS </a:t>
            </a:r>
          </a:p>
          <a:p>
            <a:r>
              <a:rPr lang="es-UY" sz="4700" dirty="0" smtClean="0"/>
              <a:t>NIVEL DE ORGANIZACIÓN CELULAR: NO FORMAN TEJIDOS</a:t>
            </a:r>
          </a:p>
          <a:p>
            <a:r>
              <a:rPr lang="es-UY" sz="4700" dirty="0" smtClean="0"/>
              <a:t>CÉLULAS TOTITPOTENTES</a:t>
            </a:r>
          </a:p>
          <a:p>
            <a:r>
              <a:rPr lang="es-UY" sz="4700" dirty="0" smtClean="0"/>
              <a:t>CÉLULA CARACTERÍSTICA: COANOCITO (FLAGELADA)</a:t>
            </a:r>
          </a:p>
          <a:p>
            <a:pPr marL="0" indent="0">
              <a:buNone/>
            </a:pPr>
            <a:r>
              <a:rPr lang="es-UY" dirty="0" smtClean="0"/>
              <a:t>                                                        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77197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73727" y="5195817"/>
            <a:ext cx="10515600" cy="1325563"/>
          </a:xfrm>
        </p:spPr>
        <p:txBody>
          <a:bodyPr/>
          <a:lstStyle/>
          <a:p>
            <a:endParaRPr lang="es-UY" dirty="0"/>
          </a:p>
        </p:txBody>
      </p:sp>
      <p:pic>
        <p:nvPicPr>
          <p:cNvPr id="4098" name="Picture 2" descr="http://neofronteras.com/wp-content/photos/esponjas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732" y="37299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2.gstatic.com/images?q=tbn:ANd9GcTuEa-i0ZcqCltfK2Tq_dUUe7SfW1DYU-vG4csCynf6oDoKHXV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702" y="3657601"/>
            <a:ext cx="3874384" cy="289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tomzap.com/gifs/esponja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351" y="198975"/>
            <a:ext cx="3685735" cy="303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4.bp.blogspot.com/-DqvtABiLGU8/T3ClnI_BIWI/AAAAAAAAAWM/usgDvBWCUOI/s1600/esponjas-de-ma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102" y="3436170"/>
            <a:ext cx="48006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esponjadema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49" y="341518"/>
            <a:ext cx="3719678" cy="309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s3.amazonaws.com/skypeeducation.com/assets/assets/1378149078/4481/large.jpg?137814907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49" y="3546885"/>
            <a:ext cx="2938769" cy="311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5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ÉXITO EVOLUTIVO</a:t>
            </a:r>
            <a:endParaRPr lang="es-UY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2879" y="1825625"/>
            <a:ext cx="11844997" cy="4898732"/>
          </a:xfrm>
        </p:spPr>
        <p:txBody>
          <a:bodyPr>
            <a:normAutofit lnSpcReduction="10000"/>
          </a:bodyPr>
          <a:lstStyle/>
          <a:p>
            <a:r>
              <a:rPr lang="es-UY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CÉLULAS TORIPOTENTES: </a:t>
            </a:r>
          </a:p>
          <a:p>
            <a:pPr marL="0" indent="0" algn="just">
              <a:buNone/>
            </a:pPr>
            <a:r>
              <a:rPr lang="es-UY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UY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CAMBIAN DE FORMA Y FUNCION SUSTITUYE LA AUSENCIA DE TEJIDOS</a:t>
            </a:r>
          </a:p>
          <a:p>
            <a:pPr marL="0" indent="0" algn="just">
              <a:buNone/>
            </a:pPr>
            <a:r>
              <a:rPr lang="es-UY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UY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PERMITEN EL CRECIMIENTO POR ADICIÓN O CAMBIO DE FORMA SEGÚN LA NECESIDAD</a:t>
            </a:r>
          </a:p>
          <a:p>
            <a:pPr marL="0" indent="0">
              <a:buNone/>
            </a:pPr>
            <a:endParaRPr lang="es-UY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UY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SISTEMA ACUÍFERO</a:t>
            </a:r>
            <a:r>
              <a:rPr lang="es-UY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es-UY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HACE QUE EL AGUA RECORRA TODO EL CUERPO PERMITIENDO LA ALIMENTACIÓN, EXCRECIÓN, REPRODUCCIÓN E INTERCAMBIO GASEOSO</a:t>
            </a:r>
          </a:p>
          <a:p>
            <a:endParaRPr lang="es-U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U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75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1354" y="551793"/>
            <a:ext cx="7727529" cy="1481960"/>
          </a:xfrm>
        </p:spPr>
        <p:txBody>
          <a:bodyPr>
            <a:normAutofit fontScale="90000"/>
          </a:bodyPr>
          <a:lstStyle/>
          <a:p>
            <a:pPr algn="ctr"/>
            <a:r>
              <a:rPr lang="es-UY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ESTRUCTURA CORPORAL </a:t>
            </a:r>
            <a:r>
              <a:rPr lang="es-U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U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U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1354" y="1825624"/>
            <a:ext cx="11521440" cy="467364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s-UY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UY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TRES CAPAS:</a:t>
            </a:r>
          </a:p>
          <a:p>
            <a:pPr marL="0" indent="0">
              <a:buNone/>
            </a:pPr>
            <a:endParaRPr lang="es-UY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UY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Pinacodermo</a:t>
            </a:r>
            <a:endParaRPr lang="es-UY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UY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Mesohilo</a:t>
            </a:r>
            <a:endParaRPr lang="es-UY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UY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Coanodermo</a:t>
            </a:r>
            <a:r>
              <a:rPr lang="es-UY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s-UY" dirty="0" smtClean="0"/>
          </a:p>
        </p:txBody>
      </p:sp>
    </p:spTree>
    <p:extLst>
      <p:ext uri="{BB962C8B-B14F-4D97-AF65-F5344CB8AC3E}">
        <p14:creationId xmlns:p14="http://schemas.microsoft.com/office/powerpoint/2010/main" val="175847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060324" cy="1325563"/>
          </a:xfrm>
        </p:spPr>
        <p:txBody>
          <a:bodyPr>
            <a:normAutofit/>
          </a:bodyPr>
          <a:lstStyle/>
          <a:p>
            <a:pPr algn="ctr"/>
            <a:r>
              <a:rPr lang="es-UY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PINACODERMO</a:t>
            </a:r>
            <a:endParaRPr lang="es-UY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Y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SUPERFICIE EXTERNA</a:t>
            </a:r>
          </a:p>
          <a:p>
            <a:r>
              <a:rPr lang="es-UY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CÉLULA: PINACOCITO</a:t>
            </a:r>
          </a:p>
          <a:p>
            <a:r>
              <a:rPr lang="es-UY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 LOS ORIFICIOS POR DONDE ENTRA EL H2O</a:t>
            </a:r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05166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233745" cy="939993"/>
          </a:xfrm>
        </p:spPr>
        <p:txBody>
          <a:bodyPr>
            <a:normAutofit/>
          </a:bodyPr>
          <a:lstStyle/>
          <a:p>
            <a:pPr algn="ctr"/>
            <a:r>
              <a:rPr lang="es-UY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COANODERMO:</a:t>
            </a:r>
            <a:endParaRPr lang="es-UY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6664" y="1530202"/>
            <a:ext cx="11788727" cy="4856529"/>
          </a:xfrm>
        </p:spPr>
        <p:txBody>
          <a:bodyPr>
            <a:normAutofit/>
          </a:bodyPr>
          <a:lstStyle/>
          <a:p>
            <a:r>
              <a:rPr lang="es-U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SUPERFICIE INTERNA</a:t>
            </a:r>
          </a:p>
          <a:p>
            <a:r>
              <a:rPr lang="es-U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REVISTE AL ATRIO (CAVIDAD INTERNA)</a:t>
            </a:r>
          </a:p>
          <a:p>
            <a:r>
              <a:rPr lang="es-U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CÉLULA:     COANOCITO</a:t>
            </a:r>
          </a:p>
          <a:p>
            <a:pPr marL="0" indent="0">
              <a:buNone/>
            </a:pPr>
            <a:r>
              <a:rPr lang="es-U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FLAGELO</a:t>
            </a:r>
          </a:p>
          <a:p>
            <a:pPr marL="0" indent="0">
              <a:buNone/>
            </a:pPr>
            <a:r>
              <a:rPr lang="es-U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EMBUDO DE </a:t>
            </a:r>
          </a:p>
          <a:p>
            <a:pPr marL="0" indent="0">
              <a:buNone/>
            </a:pPr>
            <a:r>
              <a:rPr lang="es-UY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MICROVELLOSIDADES</a:t>
            </a:r>
          </a:p>
          <a:p>
            <a:pPr marL="0" indent="0">
              <a:buNone/>
            </a:pPr>
            <a:r>
              <a:rPr lang="es-UY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QUE DIRIGEN EL H20 AL ATRIO  </a:t>
            </a:r>
          </a:p>
          <a:p>
            <a:pPr marL="0" indent="0">
              <a:buNone/>
            </a:pPr>
            <a:endParaRPr lang="es-UY" dirty="0" smtClean="0"/>
          </a:p>
          <a:p>
            <a:endParaRPr lang="es-UY" dirty="0"/>
          </a:p>
        </p:txBody>
      </p:sp>
      <p:pic>
        <p:nvPicPr>
          <p:cNvPr id="5122" name="Picture 2" descr="http://www.bioscripts.net/zoowiki/temas/1C/ds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02" y="3675769"/>
            <a:ext cx="3026541" cy="2936046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3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806</Words>
  <Application>Microsoft Office PowerPoint</Application>
  <PresentationFormat>Panorámica</PresentationFormat>
  <Paragraphs>181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Ravie</vt:lpstr>
      <vt:lpstr>Snap ITC</vt:lpstr>
      <vt:lpstr>Times New Roman</vt:lpstr>
      <vt:lpstr>Tema de Office</vt:lpstr>
      <vt:lpstr>Presentación de PowerPoint</vt:lpstr>
      <vt:lpstr>Presentación de PowerPoint</vt:lpstr>
      <vt:lpstr>FUNCIÓN BIOLÓGICA</vt:lpstr>
      <vt:lpstr>DIAGNOSIS</vt:lpstr>
      <vt:lpstr>Presentación de PowerPoint</vt:lpstr>
      <vt:lpstr>ÉXITO EVOLUTIVO</vt:lpstr>
      <vt:lpstr>ESTRUCTURA CORPORAL  </vt:lpstr>
      <vt:lpstr>PINACODERMO</vt:lpstr>
      <vt:lpstr>COANODERMO:</vt:lpstr>
      <vt:lpstr>MESOHILO</vt:lpstr>
      <vt:lpstr>FORMAS CORPORALES</vt:lpstr>
      <vt:lpstr>ASCON</vt:lpstr>
      <vt:lpstr>Presentación de PowerPoint</vt:lpstr>
      <vt:lpstr>SICON</vt:lpstr>
      <vt:lpstr>Presentación de PowerPoint</vt:lpstr>
      <vt:lpstr>LEUCON</vt:lpstr>
      <vt:lpstr>Presentación de PowerPoint</vt:lpstr>
      <vt:lpstr>ESQUELETO</vt:lpstr>
      <vt:lpstr>COLÁGENO</vt:lpstr>
      <vt:lpstr>ESPÍCULAS</vt:lpstr>
      <vt:lpstr>CLASES</vt:lpstr>
      <vt:lpstr>CALCÁREAS</vt:lpstr>
      <vt:lpstr>HEXACTINELLIDA</vt:lpstr>
      <vt:lpstr>DESMOSPONJAS</vt:lpstr>
      <vt:lpstr>NUTRICIÓN, EXCRECIÓN E INTERCAMBIO GASEOSO Debido al Sistema Acuífero</vt:lpstr>
      <vt:lpstr> SENSIBILIDAD</vt:lpstr>
      <vt:lpstr>REPRODUCCIÓN</vt:lpstr>
      <vt:lpstr>ASEXUADA</vt:lpstr>
      <vt:lpstr>FORMACIÓN DE GÉMULAS  </vt:lpstr>
      <vt:lpstr>Presentación de PowerPoint</vt:lpstr>
      <vt:lpstr>SEXUADA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Gina</dc:creator>
  <cp:lastModifiedBy>Gina</cp:lastModifiedBy>
  <cp:revision>51</cp:revision>
  <dcterms:created xsi:type="dcterms:W3CDTF">2014-05-02T17:49:38Z</dcterms:created>
  <dcterms:modified xsi:type="dcterms:W3CDTF">2015-05-14T16:50:53Z</dcterms:modified>
</cp:coreProperties>
</file>